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0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E50AC-5EAE-46FD-A0E0-4E90E256BC23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2DFB8-8C85-4BCF-BDEB-3BA88C7567A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372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2DFB8-8C85-4BCF-BDEB-3BA88C7567A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2167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829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476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098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97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978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880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6177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768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574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232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780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1430B-97B7-4D21-8BDA-DE302C00BE57}" type="datetimeFigureOut">
              <a:rPr lang="en-AU" smtClean="0"/>
              <a:t>12/02/2018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A4BFF-3542-4FBE-8E63-E9F6A53A31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913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9003324" y="295910"/>
            <a:ext cx="2910970" cy="20674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EV support examples:</a:t>
            </a:r>
            <a:br>
              <a:rPr lang="en-AU" dirty="0" smtClean="0"/>
            </a:br>
            <a:r>
              <a:rPr lang="en-AU" dirty="0" smtClean="0"/>
              <a:t>Australia &amp; overseas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08262"/>
          </a:xfrm>
        </p:spPr>
        <p:txBody>
          <a:bodyPr>
            <a:normAutofit/>
          </a:bodyPr>
          <a:lstStyle/>
          <a:p>
            <a:r>
              <a:rPr lang="en-AU" dirty="0" smtClean="0"/>
              <a:t>Part of AEVA presentation to: </a:t>
            </a:r>
          </a:p>
          <a:p>
            <a:r>
              <a:rPr lang="en-AU" dirty="0" smtClean="0"/>
              <a:t>STANDING </a:t>
            </a:r>
            <a:r>
              <a:rPr lang="en-AU" dirty="0"/>
              <a:t>COMMITTEE ON </a:t>
            </a:r>
            <a:r>
              <a:rPr lang="en-AU" dirty="0" smtClean="0"/>
              <a:t>ECONOMY AND INFRASTRUCTURE</a:t>
            </a:r>
            <a:endParaRPr lang="en-AU" dirty="0"/>
          </a:p>
          <a:p>
            <a:r>
              <a:rPr lang="en-AU" dirty="0" smtClean="0"/>
              <a:t>Parliamentary Inquiry into Electric </a:t>
            </a:r>
            <a:r>
              <a:rPr lang="en-AU" dirty="0"/>
              <a:t>Vehicles</a:t>
            </a:r>
          </a:p>
        </p:txBody>
      </p:sp>
    </p:spTree>
    <p:extLst>
      <p:ext uri="{BB962C8B-B14F-4D97-AF65-F5344CB8AC3E}">
        <p14:creationId xmlns:p14="http://schemas.microsoft.com/office/powerpoint/2010/main" val="17874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5400" b="1" dirty="0" smtClean="0">
                <a:solidFill>
                  <a:schemeClr val="accent1"/>
                </a:solidFill>
              </a:rPr>
              <a:t>City of Adelaide support</a:t>
            </a:r>
            <a:endParaRPr lang="en-AU" sz="54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75594"/>
            <a:ext cx="11162292" cy="498787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5575672"/>
            <a:ext cx="1433689" cy="11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8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5400" b="1" dirty="0" smtClean="0">
                <a:solidFill>
                  <a:schemeClr val="accent1"/>
                </a:solidFill>
              </a:rPr>
              <a:t>WA: AEVA and RAC support</a:t>
            </a:r>
            <a:endParaRPr lang="en-AU" sz="54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500" y="1491355"/>
            <a:ext cx="7029450" cy="515048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21355" y="5520267"/>
            <a:ext cx="1433689" cy="11755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93066" y="6604084"/>
            <a:ext cx="778933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50" dirty="0" smtClean="0"/>
              <a:t>Reference: http</a:t>
            </a:r>
            <a:r>
              <a:rPr lang="en-AU" sz="1050" dirty="0"/>
              <a:t>://www.abc.net.au/news/2015-06-22/electric-highway-links-ev-drivers-from-perth-to-the-south-west/6565378</a:t>
            </a:r>
          </a:p>
        </p:txBody>
      </p:sp>
    </p:spTree>
    <p:extLst>
      <p:ext uri="{BB962C8B-B14F-4D97-AF65-F5344CB8AC3E}">
        <p14:creationId xmlns:p14="http://schemas.microsoft.com/office/powerpoint/2010/main" val="26598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6000" b="1" dirty="0" smtClean="0">
                <a:solidFill>
                  <a:schemeClr val="accent1"/>
                </a:solidFill>
              </a:rPr>
              <a:t>NSW: NRMA &amp; EVC support</a:t>
            </a:r>
            <a:endParaRPr lang="en-AU" sz="60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14" y="1690688"/>
            <a:ext cx="12150586" cy="483949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21355" y="5542845"/>
            <a:ext cx="1433689" cy="11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9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365125"/>
            <a:ext cx="4755444" cy="4353631"/>
          </a:xfrm>
        </p:spPr>
        <p:txBody>
          <a:bodyPr>
            <a:normAutofit/>
          </a:bodyPr>
          <a:lstStyle/>
          <a:p>
            <a:r>
              <a:rPr lang="en-AU" sz="5400" b="1" dirty="0" smtClean="0">
                <a:solidFill>
                  <a:schemeClr val="accent1"/>
                </a:solidFill>
              </a:rPr>
              <a:t>Queensland Government:</a:t>
            </a:r>
            <a:br>
              <a:rPr lang="en-AU" sz="5400" b="1" dirty="0" smtClean="0">
                <a:solidFill>
                  <a:schemeClr val="accent1"/>
                </a:solidFill>
              </a:rPr>
            </a:br>
            <a:r>
              <a:rPr lang="en-AU" sz="5400" b="1" dirty="0" smtClean="0">
                <a:solidFill>
                  <a:schemeClr val="accent1"/>
                </a:solidFill>
              </a:rPr>
              <a:t>EV charging network support</a:t>
            </a:r>
            <a:r>
              <a:rPr lang="en-AU" sz="1050" b="1" dirty="0" smtClean="0">
                <a:solidFill>
                  <a:schemeClr val="accent1"/>
                </a:solidFill>
              </a:rPr>
              <a:t/>
            </a:r>
            <a:br>
              <a:rPr lang="en-AU" sz="1050" b="1" dirty="0" smtClean="0">
                <a:solidFill>
                  <a:schemeClr val="accent1"/>
                </a:solidFill>
              </a:rPr>
            </a:br>
            <a:r>
              <a:rPr lang="en-AU" sz="1050" b="1" dirty="0" smtClean="0">
                <a:solidFill>
                  <a:schemeClr val="accent1"/>
                </a:solidFill>
              </a:rPr>
              <a:t/>
            </a:r>
            <a:br>
              <a:rPr lang="en-AU" sz="1050" b="1" dirty="0" smtClean="0">
                <a:solidFill>
                  <a:schemeClr val="accent1"/>
                </a:solidFill>
              </a:rPr>
            </a:br>
            <a:r>
              <a:rPr lang="en-AU" sz="1050" b="1" dirty="0">
                <a:solidFill>
                  <a:schemeClr val="accent1"/>
                </a:solidFill>
              </a:rPr>
              <a:t/>
            </a:r>
            <a:br>
              <a:rPr lang="en-AU" sz="1050" b="1" dirty="0">
                <a:solidFill>
                  <a:schemeClr val="accent1"/>
                </a:solidFill>
              </a:rPr>
            </a:br>
            <a:r>
              <a:rPr lang="en-AU" sz="800" dirty="0" smtClean="0"/>
              <a:t>Reference</a:t>
            </a:r>
            <a:r>
              <a:rPr lang="en-AU" sz="800" dirty="0"/>
              <a:t>: https://www.qld.gov.au/transport/projects/electricvehicles/map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344" y="46459"/>
            <a:ext cx="6829656" cy="6811541"/>
          </a:xfr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21572" y="5528952"/>
            <a:ext cx="1433689" cy="11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979" y="1847850"/>
            <a:ext cx="8485777" cy="5010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937"/>
            <a:ext cx="10515600" cy="1325563"/>
          </a:xfrm>
        </p:spPr>
        <p:txBody>
          <a:bodyPr/>
          <a:lstStyle/>
          <a:p>
            <a:r>
              <a:rPr lang="en-AU" sz="4800" b="1" dirty="0" smtClean="0">
                <a:solidFill>
                  <a:schemeClr val="accent1"/>
                </a:solidFill>
              </a:rPr>
              <a:t>South Australian government: EV support</a:t>
            </a:r>
            <a:r>
              <a:rPr lang="en-AU" dirty="0" smtClean="0"/>
              <a:t>	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4843463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PLUS: Major EV related announcement due this Friday (16.2.18)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pPr marL="0" indent="0">
              <a:buNone/>
            </a:pPr>
            <a:endParaRPr lang="en-AU" sz="1050" dirty="0" smtClean="0"/>
          </a:p>
          <a:p>
            <a:pPr marL="0" indent="0">
              <a:buNone/>
            </a:pPr>
            <a:endParaRPr lang="en-AU" sz="1050" dirty="0"/>
          </a:p>
          <a:p>
            <a:pPr marL="0" indent="0">
              <a:buNone/>
            </a:pPr>
            <a:endParaRPr lang="en-AU" sz="1050" dirty="0" smtClean="0"/>
          </a:p>
          <a:p>
            <a:pPr marL="0" indent="0">
              <a:buNone/>
            </a:pPr>
            <a:endParaRPr lang="en-AU" sz="1050" dirty="0"/>
          </a:p>
          <a:p>
            <a:pPr marL="0" indent="0">
              <a:buNone/>
            </a:pPr>
            <a:endParaRPr lang="en-AU" sz="1050" dirty="0" smtClean="0"/>
          </a:p>
          <a:p>
            <a:pPr marL="0" indent="0">
              <a:buNone/>
            </a:pPr>
            <a:r>
              <a:rPr lang="en-AU" sz="1050" dirty="0" smtClean="0"/>
              <a:t>Reference: http</a:t>
            </a:r>
            <a:r>
              <a:rPr lang="en-AU" sz="1050" dirty="0"/>
              <a:t>://www.renewablessa.sa.gov.au/topic/zero-emission-vehicles</a:t>
            </a:r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121355" y="5589166"/>
            <a:ext cx="1433689" cy="11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81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365125"/>
            <a:ext cx="11391900" cy="1325563"/>
          </a:xfrm>
        </p:spPr>
        <p:txBody>
          <a:bodyPr>
            <a:noAutofit/>
          </a:bodyPr>
          <a:lstStyle/>
          <a:p>
            <a:pPr algn="ctr"/>
            <a:r>
              <a:rPr lang="en-AU" sz="5400" b="1" dirty="0" smtClean="0">
                <a:solidFill>
                  <a:schemeClr val="accent1"/>
                </a:solidFill>
              </a:rPr>
              <a:t>Charging plugs and standards are settled</a:t>
            </a:r>
            <a:endParaRPr lang="en-AU" sz="5400" b="1" dirty="0">
              <a:solidFill>
                <a:schemeClr val="accent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1718" y="1622498"/>
            <a:ext cx="9056282" cy="523550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11718" y="3467100"/>
            <a:ext cx="1683932" cy="51435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825" y="3838575"/>
            <a:ext cx="3305175" cy="301942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5"/>
          <a:stretch>
            <a:fillRect/>
          </a:stretch>
        </p:blipFill>
        <p:spPr>
          <a:xfrm>
            <a:off x="87718" y="5599290"/>
            <a:ext cx="1433689" cy="11755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4934" y="664255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800" dirty="0" smtClean="0"/>
              <a:t>Reference: https</a:t>
            </a:r>
            <a:r>
              <a:rPr lang="en-AU" sz="800" dirty="0"/>
              <a:t>://www.fcai.com.au/news/publication/index/year/all/month/all/publication/99</a:t>
            </a:r>
          </a:p>
        </p:txBody>
      </p:sp>
    </p:spTree>
    <p:extLst>
      <p:ext uri="{BB962C8B-B14F-4D97-AF65-F5344CB8AC3E}">
        <p14:creationId xmlns:p14="http://schemas.microsoft.com/office/powerpoint/2010/main" val="43352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r>
              <a:rPr lang="en-AU" sz="4800" b="1" dirty="0" smtClean="0">
                <a:solidFill>
                  <a:schemeClr val="accent1"/>
                </a:solidFill>
              </a:rPr>
              <a:t>      12 </a:t>
            </a:r>
            <a:r>
              <a:rPr lang="en-AU" sz="4800" b="1" dirty="0">
                <a:solidFill>
                  <a:schemeClr val="accent1"/>
                </a:solidFill>
              </a:rPr>
              <a:t>cities will buy only electric buses from 2025</a:t>
            </a:r>
            <a:br>
              <a:rPr lang="en-AU" sz="4800" b="1" dirty="0">
                <a:solidFill>
                  <a:schemeClr val="accent1"/>
                </a:solidFill>
              </a:rPr>
            </a:br>
            <a:r>
              <a:rPr lang="en-AU" sz="4800" b="1" dirty="0">
                <a:solidFill>
                  <a:schemeClr val="accent1"/>
                </a:solidFill>
              </a:rPr>
              <a:t> </a:t>
            </a:r>
            <a:r>
              <a:rPr lang="en-AU" sz="4800" b="1" dirty="0" smtClean="0">
                <a:solidFill>
                  <a:schemeClr val="accent1"/>
                </a:solidFill>
              </a:rPr>
              <a:t>     - more </a:t>
            </a:r>
            <a:r>
              <a:rPr lang="en-AU" sz="4800" b="1" dirty="0">
                <a:solidFill>
                  <a:schemeClr val="accent1"/>
                </a:solidFill>
              </a:rPr>
              <a:t>expected to join</a:t>
            </a:r>
            <a:endParaRPr lang="en-AU" sz="48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i="1" dirty="0"/>
              <a:t>Mayors of London, Paris, Los Angeles, Copenhagen, Barcelona, Quito, Vancouver, Mexico City, Milan, Seattle, Auckland, and Cape Town all signed the C40 Fossil-Fuel-Free Streets Declaration, which pledges that they will add only fully electric buses to their cities' public transportation from </a:t>
            </a:r>
            <a:r>
              <a:rPr lang="en-AU" i="1" dirty="0" smtClean="0"/>
              <a:t>2025. </a:t>
            </a:r>
          </a:p>
          <a:p>
            <a:pPr marL="0" indent="0">
              <a:buNone/>
            </a:pPr>
            <a:r>
              <a:rPr lang="en-AU" dirty="0" smtClean="0"/>
              <a:t>Note:</a:t>
            </a:r>
          </a:p>
          <a:p>
            <a:pPr marL="0" indent="0">
              <a:buNone/>
            </a:pPr>
            <a:r>
              <a:rPr lang="en-AU" dirty="0" smtClean="0"/>
              <a:t>Each also pledged to </a:t>
            </a:r>
            <a:r>
              <a:rPr lang="en-AU" i="1" dirty="0" smtClean="0"/>
              <a:t>“ensure that a major</a:t>
            </a:r>
          </a:p>
          <a:p>
            <a:pPr marL="0" indent="0">
              <a:buNone/>
            </a:pPr>
            <a:r>
              <a:rPr lang="en-AU" i="1" dirty="0" smtClean="0"/>
              <a:t> </a:t>
            </a:r>
            <a:r>
              <a:rPr lang="en-AU" i="1" dirty="0"/>
              <a:t>area </a:t>
            </a:r>
            <a:r>
              <a:rPr lang="en-AU" i="1" dirty="0" smtClean="0"/>
              <a:t>of their </a:t>
            </a:r>
            <a:r>
              <a:rPr lang="en-AU" i="1" dirty="0"/>
              <a:t>city is zero emission by </a:t>
            </a:r>
            <a:r>
              <a:rPr lang="en-AU" i="1" dirty="0" smtClean="0"/>
              <a:t>2030”</a:t>
            </a:r>
          </a:p>
          <a:p>
            <a:pPr marL="914400" lvl="2" indent="0">
              <a:buNone/>
            </a:pPr>
            <a:endParaRPr lang="en-AU" sz="1050" dirty="0" smtClean="0"/>
          </a:p>
          <a:p>
            <a:pPr marL="914400" lvl="2" indent="0">
              <a:buNone/>
            </a:pPr>
            <a:endParaRPr lang="en-AU" sz="1050" dirty="0"/>
          </a:p>
          <a:p>
            <a:pPr marL="914400" lvl="2" indent="0">
              <a:buNone/>
            </a:pPr>
            <a:r>
              <a:rPr lang="en-AU" sz="1050" dirty="0" smtClean="0"/>
              <a:t>References: </a:t>
            </a:r>
            <a:endParaRPr lang="en-AU" sz="1050" dirty="0"/>
          </a:p>
          <a:p>
            <a:pPr lvl="2"/>
            <a:r>
              <a:rPr lang="en-AU" sz="1050" dirty="0" smtClean="0"/>
              <a:t>Green </a:t>
            </a:r>
            <a:r>
              <a:rPr lang="en-AU" sz="1050" dirty="0"/>
              <a:t>Car </a:t>
            </a:r>
            <a:r>
              <a:rPr lang="en-AU" sz="1050" dirty="0" smtClean="0"/>
              <a:t>Reports: November </a:t>
            </a:r>
            <a:r>
              <a:rPr lang="en-AU" sz="1050" dirty="0"/>
              <a:t>14, </a:t>
            </a:r>
            <a:r>
              <a:rPr lang="en-AU" sz="1050" dirty="0" smtClean="0"/>
              <a:t>2017; </a:t>
            </a:r>
            <a:endParaRPr lang="en-AU" sz="1050" dirty="0"/>
          </a:p>
          <a:p>
            <a:pPr lvl="2"/>
            <a:r>
              <a:rPr lang="en-AU" sz="1050" dirty="0" smtClean="0"/>
              <a:t>C40 cities: http</a:t>
            </a:r>
            <a:r>
              <a:rPr lang="en-AU" sz="1050" dirty="0"/>
              <a:t>://www.c40.org/other/fossil-fuel-free-streets-declaration</a:t>
            </a:r>
          </a:p>
          <a:p>
            <a:pPr marL="0" indent="0">
              <a:buNone/>
            </a:pPr>
            <a:endParaRPr lang="en-AU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777" y="3571875"/>
            <a:ext cx="4657224" cy="328215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13714" y="5619666"/>
            <a:ext cx="1448972" cy="114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5087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AU" sz="4800" b="1" dirty="0" smtClean="0">
                <a:solidFill>
                  <a:schemeClr val="accent1"/>
                </a:solidFill>
              </a:rPr>
              <a:t>Internal Combustion Engine (ICE) era is ending:</a:t>
            </a:r>
            <a:endParaRPr lang="en-AU" sz="48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49" y="1390650"/>
            <a:ext cx="11765574" cy="5467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200" b="1" dirty="0" smtClean="0"/>
              <a:t>Countries with legislated or planning sales bans of new ICE vehicles:</a:t>
            </a:r>
          </a:p>
          <a:p>
            <a:r>
              <a:rPr lang="en-AU" sz="3200" b="1" dirty="0" smtClean="0"/>
              <a:t>Norway: </a:t>
            </a:r>
            <a:r>
              <a:rPr lang="en-AU" sz="3200" dirty="0" smtClean="0"/>
              <a:t>2025</a:t>
            </a:r>
          </a:p>
          <a:p>
            <a:r>
              <a:rPr lang="en-AU" sz="3200" b="1" dirty="0" smtClean="0"/>
              <a:t>Holland: </a:t>
            </a:r>
            <a:r>
              <a:rPr lang="en-AU" sz="3200" dirty="0" smtClean="0"/>
              <a:t>2025 (2030 for ICE registration renewals)</a:t>
            </a:r>
          </a:p>
          <a:p>
            <a:r>
              <a:rPr lang="en-AU" sz="3200" b="1" dirty="0" smtClean="0"/>
              <a:t>India: </a:t>
            </a:r>
            <a:r>
              <a:rPr lang="en-AU" sz="3200" dirty="0" smtClean="0"/>
              <a:t>2030</a:t>
            </a:r>
          </a:p>
          <a:p>
            <a:r>
              <a:rPr lang="en-AU" sz="3200" b="1" dirty="0" smtClean="0"/>
              <a:t>France: </a:t>
            </a:r>
            <a:r>
              <a:rPr lang="en-AU" sz="3200" dirty="0" smtClean="0"/>
              <a:t>2040</a:t>
            </a:r>
          </a:p>
          <a:p>
            <a:r>
              <a:rPr lang="en-AU" sz="3200" b="1" dirty="0" smtClean="0"/>
              <a:t>England: </a:t>
            </a:r>
            <a:r>
              <a:rPr lang="en-AU" sz="3200" dirty="0" smtClean="0"/>
              <a:t>2040</a:t>
            </a:r>
          </a:p>
          <a:p>
            <a:r>
              <a:rPr lang="en-AU" sz="3200" b="1" dirty="0" smtClean="0"/>
              <a:t>California: </a:t>
            </a:r>
            <a:r>
              <a:rPr lang="en-AU" sz="3200" dirty="0" smtClean="0"/>
              <a:t>legislation for 2040 just introduced to legislature</a:t>
            </a:r>
          </a:p>
          <a:p>
            <a:r>
              <a:rPr lang="en-AU" sz="3200" b="1" dirty="0" smtClean="0"/>
              <a:t>China: (Now world’s biggest vehicle market)</a:t>
            </a:r>
          </a:p>
          <a:p>
            <a:pPr marL="0" indent="0">
              <a:buNone/>
            </a:pPr>
            <a:r>
              <a:rPr lang="en-AU" sz="3200" b="1" dirty="0" smtClean="0"/>
              <a:t>   - </a:t>
            </a:r>
            <a:r>
              <a:rPr lang="en-AU" sz="3200" dirty="0" smtClean="0"/>
              <a:t>20% EV by 2025; date for total end to be announced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24160" y="5261317"/>
            <a:ext cx="1627163" cy="139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65125"/>
            <a:ext cx="11480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AU" b="1" dirty="0">
                <a:solidFill>
                  <a:srgbClr val="FF0000"/>
                </a:solidFill>
              </a:rPr>
              <a:t>Addendum</a:t>
            </a:r>
            <a:r>
              <a:rPr lang="en-AU" b="1" dirty="0" smtClean="0">
                <a:solidFill>
                  <a:srgbClr val="FF0000"/>
                </a:solidFill>
              </a:rPr>
              <a:t>:</a:t>
            </a:r>
            <a:br>
              <a:rPr lang="en-AU" b="1" dirty="0" smtClean="0">
                <a:solidFill>
                  <a:srgbClr val="FF0000"/>
                </a:solidFill>
              </a:rPr>
            </a:br>
            <a:r>
              <a:rPr lang="en-AU" b="1" dirty="0" smtClean="0">
                <a:solidFill>
                  <a:srgbClr val="FF0000"/>
                </a:solidFill>
              </a:rPr>
              <a:t>EV vs ICE emissions for 10000 km, </a:t>
            </a:r>
            <a:r>
              <a:rPr lang="en-AU" b="1" dirty="0">
                <a:solidFill>
                  <a:srgbClr val="FF0000"/>
                </a:solidFill>
              </a:rPr>
              <a:t>well to wheel, 2017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1911" y="1690688"/>
            <a:ext cx="9369778" cy="48542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36089" y="6544910"/>
            <a:ext cx="39511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 smtClean="0"/>
              <a:t>Reference</a:t>
            </a:r>
            <a:r>
              <a:rPr lang="en-AU" sz="1050" dirty="0"/>
              <a:t>: </a:t>
            </a:r>
            <a:r>
              <a:rPr lang="en-AU" sz="1050" dirty="0" err="1"/>
              <a:t>ReNew</a:t>
            </a:r>
            <a:r>
              <a:rPr lang="en-AU" sz="1050" dirty="0"/>
              <a:t> Edition 143 April – June 2018 (in production)</a:t>
            </a:r>
          </a:p>
        </p:txBody>
      </p:sp>
    </p:spTree>
    <p:extLst>
      <p:ext uri="{BB962C8B-B14F-4D97-AF65-F5344CB8AC3E}">
        <p14:creationId xmlns:p14="http://schemas.microsoft.com/office/powerpoint/2010/main" val="7646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822" y="365125"/>
            <a:ext cx="1134533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AU" b="1" dirty="0">
                <a:solidFill>
                  <a:srgbClr val="FF0000"/>
                </a:solidFill>
              </a:rPr>
              <a:t>Addendum: </a:t>
            </a:r>
            <a:br>
              <a:rPr lang="en-AU" b="1" dirty="0">
                <a:solidFill>
                  <a:srgbClr val="FF0000"/>
                </a:solidFill>
              </a:rPr>
            </a:br>
            <a:r>
              <a:rPr lang="en-AU" b="1" dirty="0">
                <a:solidFill>
                  <a:srgbClr val="FF0000"/>
                </a:solidFill>
              </a:rPr>
              <a:t>EV vs ICE emissions for 10000 km, well to wheel, </a:t>
            </a:r>
            <a:r>
              <a:rPr lang="en-AU" b="1" dirty="0" smtClean="0">
                <a:solidFill>
                  <a:srgbClr val="FF0000"/>
                </a:solidFill>
              </a:rPr>
              <a:t>2012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8444" y="1825625"/>
            <a:ext cx="9265356" cy="4351338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710672" y="1825625"/>
            <a:ext cx="8770656" cy="47896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36089" y="6544910"/>
            <a:ext cx="39511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 smtClean="0"/>
              <a:t>Reference</a:t>
            </a:r>
            <a:r>
              <a:rPr lang="en-AU" sz="1050" dirty="0"/>
              <a:t>: </a:t>
            </a:r>
            <a:r>
              <a:rPr lang="en-AU" sz="1050" dirty="0" err="1"/>
              <a:t>ReNew</a:t>
            </a:r>
            <a:r>
              <a:rPr lang="en-AU" sz="1050" dirty="0"/>
              <a:t> Edition 143 April – June 2018 (in production)</a:t>
            </a:r>
          </a:p>
        </p:txBody>
      </p:sp>
    </p:spTree>
    <p:extLst>
      <p:ext uri="{BB962C8B-B14F-4D97-AF65-F5344CB8AC3E}">
        <p14:creationId xmlns:p14="http://schemas.microsoft.com/office/powerpoint/2010/main" val="256553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822" y="365125"/>
            <a:ext cx="11345334" cy="1325563"/>
          </a:xfrm>
        </p:spPr>
        <p:txBody>
          <a:bodyPr>
            <a:normAutofit/>
          </a:bodyPr>
          <a:lstStyle/>
          <a:p>
            <a:pPr algn="ctr"/>
            <a:r>
              <a:rPr lang="en-AU" b="1" dirty="0">
                <a:solidFill>
                  <a:srgbClr val="FF0000"/>
                </a:solidFill>
              </a:rPr>
              <a:t>Addendum: </a:t>
            </a:r>
            <a:br>
              <a:rPr lang="en-AU" b="1" dirty="0">
                <a:solidFill>
                  <a:srgbClr val="FF0000"/>
                </a:solidFill>
              </a:rPr>
            </a:br>
            <a:r>
              <a:rPr lang="en-AU" b="1" dirty="0" smtClean="0">
                <a:solidFill>
                  <a:srgbClr val="FF0000"/>
                </a:solidFill>
              </a:rPr>
              <a:t>Full grid CO2-e for each state, 2017 vs 2017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8444" y="1825625"/>
            <a:ext cx="9265356" cy="4351338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450622" y="1825625"/>
            <a:ext cx="9211733" cy="46096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36089" y="6544910"/>
            <a:ext cx="39511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 smtClean="0"/>
              <a:t>Reference</a:t>
            </a:r>
            <a:r>
              <a:rPr lang="en-AU" sz="1050" dirty="0"/>
              <a:t>: </a:t>
            </a:r>
            <a:r>
              <a:rPr lang="en-AU" sz="1050" dirty="0" err="1"/>
              <a:t>ReNew</a:t>
            </a:r>
            <a:r>
              <a:rPr lang="en-AU" sz="1050" dirty="0"/>
              <a:t> Edition 143 April – June 2018 (in production)</a:t>
            </a:r>
          </a:p>
        </p:txBody>
      </p:sp>
    </p:spTree>
    <p:extLst>
      <p:ext uri="{BB962C8B-B14F-4D97-AF65-F5344CB8AC3E}">
        <p14:creationId xmlns:p14="http://schemas.microsoft.com/office/powerpoint/2010/main" val="29904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2812</Business_x005f_x0020_Identifier>
    <Witness_x005f_x0020_Id xmlns="46c61757-ad04-49d5-a16a-4020ae46aeb3">3905,3906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NCSA7WS2RPFT-1476523702-2458</_dlc_DocId>
    <_dlc_DocIdUrl xmlns="c35bed46-8fc3-45b8-8dd6-aacfd9839516">
      <Url>https://pims-docs.parliament.vic.gov.au/lcdocs/_layouts/15/DocIdRedir.aspx?ID=NCSA7WS2RPFT-1476523702-2458</Url>
      <Description>NCSA7WS2RPFT-1476523702-2458</Description>
    </_dlc_DocIdUrl>
  </documentManagement>
</p:properties>
</file>

<file path=customXml/itemProps1.xml><?xml version="1.0" encoding="utf-8"?>
<ds:datastoreItem xmlns:ds="http://schemas.openxmlformats.org/officeDocument/2006/customXml" ds:itemID="{B4875511-CF03-4BB7-A68E-CF07F9D28DA0}"/>
</file>

<file path=customXml/itemProps2.xml><?xml version="1.0" encoding="utf-8"?>
<ds:datastoreItem xmlns:ds="http://schemas.openxmlformats.org/officeDocument/2006/customXml" ds:itemID="{30CFF9C8-25A0-4948-9D9D-A7DB73E2375C}"/>
</file>

<file path=customXml/itemProps3.xml><?xml version="1.0" encoding="utf-8"?>
<ds:datastoreItem xmlns:ds="http://schemas.openxmlformats.org/officeDocument/2006/customXml" ds:itemID="{53F5264A-2E22-4A08-9C17-C7E647498055}"/>
</file>

<file path=customXml/itemProps4.xml><?xml version="1.0" encoding="utf-8"?>
<ds:datastoreItem xmlns:ds="http://schemas.openxmlformats.org/officeDocument/2006/customXml" ds:itemID="{DFC74E5F-0628-4525-B652-7EBB125F06A8}"/>
</file>

<file path=customXml/itemProps5.xml><?xml version="1.0" encoding="utf-8"?>
<ds:datastoreItem xmlns:ds="http://schemas.openxmlformats.org/officeDocument/2006/customXml" ds:itemID="{EB959072-514E-4B08-869F-E8CC43A6B430}"/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243</Words>
  <Application>Microsoft Office PowerPoint</Application>
  <PresentationFormat>Widescreen</PresentationFormat>
  <Paragraphs>50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EV support examples: Australia &amp; overseas</vt:lpstr>
      <vt:lpstr>City of Adelaide support</vt:lpstr>
      <vt:lpstr>WA: AEVA and RAC support</vt:lpstr>
      <vt:lpstr>NSW: NRMA &amp; EVC support</vt:lpstr>
      <vt:lpstr>Queensland Government: EV charging network support   Reference: https://www.qld.gov.au/transport/projects/electricvehicles/map</vt:lpstr>
      <vt:lpstr>South Australian government: EV support </vt:lpstr>
      <vt:lpstr>Charging plugs and standards are settled</vt:lpstr>
      <vt:lpstr>      12 cities will buy only electric buses from 2025       - more expected to join</vt:lpstr>
      <vt:lpstr>Internal Combustion Engine (ICE) era is ending:</vt:lpstr>
      <vt:lpstr>Addendum: EV vs ICE emissions for 10000 km, well to wheel, 2017</vt:lpstr>
      <vt:lpstr>Addendum:  EV vs ICE emissions for 10000 km, well to wheel, 2012</vt:lpstr>
      <vt:lpstr>Addendum:  Full grid CO2-e for each state, 2017 vs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Bryce</dc:creator>
  <cp:lastModifiedBy>Bryce</cp:lastModifiedBy>
  <cp:revision>18</cp:revision>
  <dcterms:created xsi:type="dcterms:W3CDTF">2018-02-11T23:33:19Z</dcterms:created>
  <dcterms:modified xsi:type="dcterms:W3CDTF">2018-02-12T06:32:23Z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d9e65794-2a34-4e8b-8f32-c653aa259abf</vt:lpwstr>
  </property>
  <property fmtid="{D5CDD505-2E9C-101B-9397-08002B2CF9AE}" pid="9" name="_docset_NoMedatataSyncRequired">
    <vt:lpwstr>False</vt:lpwstr>
  </property>
</Properties>
</file>