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7" r:id="rId9"/>
    <p:sldId id="264" r:id="rId10"/>
    <p:sldId id="265" r:id="rId11"/>
    <p:sldId id="266" r:id="rId12"/>
    <p:sldId id="261" r:id="rId1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57"/>
    <p:restoredTop sz="74971"/>
  </p:normalViewPr>
  <p:slideViewPr>
    <p:cSldViewPr snapToGrid="0">
      <p:cViewPr varScale="1">
        <p:scale>
          <a:sx n="51" d="100"/>
          <a:sy n="51" d="100"/>
        </p:scale>
        <p:origin x="1676" y="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4A0C3-6DCC-9D49-8231-9CE8B6C2CED0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45C5C-48EB-A34B-A854-9ACC195CA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1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45C5C-48EB-A34B-A854-9ACC195CAD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9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5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49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5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74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2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01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23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6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1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77E14-7916-1C48-9F38-227027D427EC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73421D-36B1-DA46-BF4E-71C964039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6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M0Zp0baflV8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3B90E9-9537-860D-6A46-0C52C07C2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3" y="-8705"/>
            <a:ext cx="9832428" cy="686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4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A3BF5E-AF57-7566-27DC-43387187B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0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FFE10-E699-003D-B8C7-A738B3A61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90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22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F75169-FA7C-6EBF-962F-3EFAFBEA8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398" y="-8467"/>
            <a:ext cx="9965266" cy="690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77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52B653-9DB7-048C-0664-2E6C84752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16" y="0"/>
            <a:ext cx="9762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779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D01734-72B5-2042-B5E0-10D0B3722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38" y="0"/>
            <a:ext cx="711792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723A16-078E-75D7-5DDD-958566B1A57C}"/>
              </a:ext>
            </a:extLst>
          </p:cNvPr>
          <p:cNvSpPr/>
          <p:nvPr/>
        </p:nvSpPr>
        <p:spPr>
          <a:xfrm>
            <a:off x="2092626" y="5809129"/>
            <a:ext cx="1888761" cy="45089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2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9C3AEA-3EE9-5058-188A-A301F28D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" y="753769"/>
            <a:ext cx="9794694" cy="56465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AFD59D-35AF-7C1F-3C87-E902F4398A4C}"/>
              </a:ext>
            </a:extLst>
          </p:cNvPr>
          <p:cNvSpPr/>
          <p:nvPr/>
        </p:nvSpPr>
        <p:spPr>
          <a:xfrm>
            <a:off x="636288" y="3132944"/>
            <a:ext cx="1888761" cy="29605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67BBD2-AA03-BCAC-4501-12177C112B05}"/>
              </a:ext>
            </a:extLst>
          </p:cNvPr>
          <p:cNvSpPr/>
          <p:nvPr/>
        </p:nvSpPr>
        <p:spPr>
          <a:xfrm>
            <a:off x="786895" y="5808175"/>
            <a:ext cx="1888761" cy="29605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7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4E36BD-CEFF-DE8F-46CC-F386548B0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08" y="6117"/>
            <a:ext cx="8954011" cy="5058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5FD08F-E371-041E-A363-81B04232F2B5}"/>
              </a:ext>
            </a:extLst>
          </p:cNvPr>
          <p:cNvSpPr txBox="1"/>
          <p:nvPr/>
        </p:nvSpPr>
        <p:spPr>
          <a:xfrm>
            <a:off x="409908" y="5052154"/>
            <a:ext cx="908618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Despite Heather having engagement from the “DHHS </a:t>
            </a:r>
            <a:r>
              <a:rPr lang="en-US" i="1" dirty="0"/>
              <a:t>Director of Disability Accommodation Services”</a:t>
            </a:r>
            <a:r>
              <a:rPr lang="en-US" dirty="0"/>
              <a:t> and the “</a:t>
            </a:r>
            <a:r>
              <a:rPr lang="en-US" i="1" dirty="0"/>
              <a:t>Assistance Electoral Commissioner” </a:t>
            </a:r>
            <a:r>
              <a:rPr lang="en-US" dirty="0"/>
              <a:t>– </a:t>
            </a:r>
            <a:r>
              <a:rPr lang="en-US" b="1" dirty="0">
                <a:solidFill>
                  <a:srgbClr val="C00000"/>
                </a:solidFill>
              </a:rPr>
              <a:t>Heather was not included </a:t>
            </a:r>
            <a:r>
              <a:rPr lang="en-US" dirty="0"/>
              <a:t>in the Victorian State Election of 2014 or the subsequent 2016 Federal Election. </a:t>
            </a:r>
            <a:br>
              <a:rPr lang="en-US" dirty="0"/>
            </a:br>
            <a:r>
              <a:rPr lang="en-US" sz="1600" b="1" dirty="0"/>
              <a:t>I do not know if Heather has been included since. </a:t>
            </a:r>
          </a:p>
          <a:p>
            <a:r>
              <a:rPr lang="en-US" b="1" dirty="0">
                <a:solidFill>
                  <a:srgbClr val="C00000"/>
                </a:solidFill>
              </a:rPr>
              <a:t>There is simply no ACCOUNTABILITY for these citizens despite the law</a:t>
            </a:r>
          </a:p>
          <a:p>
            <a:r>
              <a:rPr lang="en-US" sz="1400" i="1" dirty="0">
                <a:solidFill>
                  <a:srgbClr val="C00000"/>
                </a:solidFill>
              </a:rPr>
              <a:t>Link to Heather Blacklock video interview: </a:t>
            </a:r>
            <a:r>
              <a:rPr lang="en-AU" sz="1400" b="0" i="0" dirty="0">
                <a:effectLst/>
                <a:latin typeface="Helvetica" pitchFamily="2" charset="0"/>
                <a:hlinkClick r:id="rId4"/>
              </a:rPr>
              <a:t>https://youtu.be/M0Zp0baflV8</a:t>
            </a:r>
            <a:endParaRPr lang="en-AU" sz="1400" b="0" i="0" dirty="0">
              <a:effectLst/>
              <a:latin typeface="Helvetica" pitchFamily="2" charset="0"/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673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1F8934-2B52-75EB-3EFC-97F9888F6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371" y="339987"/>
            <a:ext cx="8391936" cy="594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E25A05-3ECF-0610-A3DC-2316B9467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5559"/>
            <a:ext cx="9897079" cy="480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40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55810-9CDA-8EE2-6848-3C012CC9D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3" y="1344706"/>
            <a:ext cx="9857597" cy="32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36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447DC1-675C-7451-3B2E-2367864E0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074" y="0"/>
            <a:ext cx="5781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71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5460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6317</Witness_x005f_x0020_Id>
    <Committee_x0020_Start_x0020_Date xmlns="46c61757-ad04-49d5-a16a-4020ae46aeb3">2007-04-17T00:00:00+00:00</Committee_x0020_Start_x0020_Date>
    <PublishStatus xmlns="46c61757-ad04-49d5-a16a-4020ae46aeb3">Published</PublishStatus>
    <Committee_x0020_End_x0020_Date xmlns="46c61757-ad04-49d5-a16a-4020ae46aeb3">2026-11-28T00:00:00+00:00</Committee_x0020_End_x0020_Date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Statutory</TermName>
          <TermId xmlns="http://schemas.microsoft.com/office/infopath/2007/PartnerControls">552b84c6-df74-430a-9a48-041db974cef7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Electoral Matters Committee</TermName>
          <TermId xmlns="http://schemas.microsoft.com/office/infopath/2007/PartnerControls">f6312ce5-d5c2-4976-b2f9-9b3f6e9db1fc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2023-03-09T00:00:00+00:00</Committee_x0020_Inquiry_x0020_Start_x0020_Date>
    <Committee_x0020_Inquiry_x0020_End_x0020_Date xmlns="46c61757-ad04-49d5-a16a-4020ae46aeb3" xsi:nil="true"/>
    <TaxCatchAll xmlns="46c61757-ad04-49d5-a16a-4020ae46aeb3">
      <Value>88</Value>
      <Value>87</Value>
      <Value>1</Value>
      <Value>148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Conduct of the 2022 Victorian State Election</TermName>
          <TermId xmlns="http://schemas.microsoft.com/office/infopath/2007/PartnerControls">db2554fc-f11e-44bf-b427-2f2e82289776</TermId>
        </TermInfo>
      </Terms>
    </pf0be3ffd4e84049b08b651cf27bfd30>
    <DocumentKey xmlns="46c61757-ad04-49d5-a16a-4020ae46aeb3">witness-transcripts</DocumentKey>
    <_dlc_DocId xmlns="c35bed46-8fc3-45b8-8dd6-aacfd9839516">HKNRK37FCK6T-1016873845-2263</_dlc_DocId>
    <_dlc_DocIdUrl xmlns="c35bed46-8fc3-45b8-8dd6-aacfd9839516">
      <Url>https://pims-docs.parliament.vic.gov.au/lcdocs/_layouts/15/DocIdRedir.aspx?ID=HKNRK37FCK6T-1016873845-2263</Url>
      <Description>HKNRK37FCK6T-1016873845-2263</Description>
    </_dlc_DocIdUrl>
  </documentManagement>
</p:properties>
</file>

<file path=customXml/itemProps1.xml><?xml version="1.0" encoding="utf-8"?>
<ds:datastoreItem xmlns:ds="http://schemas.openxmlformats.org/officeDocument/2006/customXml" ds:itemID="{A406B118-7F48-4369-BEEC-970F70588FD9}"/>
</file>

<file path=customXml/itemProps2.xml><?xml version="1.0" encoding="utf-8"?>
<ds:datastoreItem xmlns:ds="http://schemas.openxmlformats.org/officeDocument/2006/customXml" ds:itemID="{677DE102-3E38-4206-A4DB-61640D721E25}"/>
</file>

<file path=customXml/itemProps3.xml><?xml version="1.0" encoding="utf-8"?>
<ds:datastoreItem xmlns:ds="http://schemas.openxmlformats.org/officeDocument/2006/customXml" ds:itemID="{C32ADCC6-AC4A-4A2F-AB70-8376711F2FE6}"/>
</file>

<file path=customXml/itemProps4.xml><?xml version="1.0" encoding="utf-8"?>
<ds:datastoreItem xmlns:ds="http://schemas.openxmlformats.org/officeDocument/2006/customXml" ds:itemID="{4483FE59-DEEF-4C75-A436-9D218CE477A7}"/>
</file>

<file path=customXml/itemProps5.xml><?xml version="1.0" encoding="utf-8"?>
<ds:datastoreItem xmlns:ds="http://schemas.openxmlformats.org/officeDocument/2006/customXml" ds:itemID="{C129958A-7B51-48C5-AFC5-896BB5D632C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69</TotalTime>
  <Words>78</Words>
  <Application>Microsoft Office PowerPoint</Application>
  <PresentationFormat>A4 Paper (210x297 mm)</PresentationFormat>
  <Paragraphs>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Potocnik</dc:creator>
  <cp:lastModifiedBy>Sarah Catherall</cp:lastModifiedBy>
  <cp:revision>17</cp:revision>
  <dcterms:created xsi:type="dcterms:W3CDTF">2023-08-09T04:07:41Z</dcterms:created>
  <dcterms:modified xsi:type="dcterms:W3CDTF">2023-09-25T01:14:24Z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88;#Statutory|552b84c6-df74-430a-9a48-041db974cef7</vt:lpwstr>
  </property>
  <property fmtid="{D5CDD505-2E9C-101B-9397-08002B2CF9AE}" pid="5" name="Committee Inquiry">
    <vt:lpwstr>148;#Inquiry into the Conduct of the 2022 Victorian State Election|db2554fc-f11e-44bf-b427-2f2e82289776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87;#Electoral Matters Committee|f6312ce5-d5c2-4976-b2f9-9b3f6e9db1fc</vt:lpwstr>
  </property>
  <property fmtid="{D5CDD505-2E9C-101B-9397-08002B2CF9AE}" pid="8" name="_dlc_DocIdItemGuid">
    <vt:lpwstr>692ee5c9-bd5b-4969-9fcf-aff86cbe4e7d</vt:lpwstr>
  </property>
</Properties>
</file>