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4"/>
    <p:sldMasterId id="2147483696" r:id="rId5"/>
  </p:sldMasterIdLst>
  <p:notesMasterIdLst>
    <p:notesMasterId r:id="rId10"/>
  </p:notesMasterIdLst>
  <p:handoutMasterIdLst>
    <p:handoutMasterId r:id="rId11"/>
  </p:handoutMasterIdLst>
  <p:sldIdLst>
    <p:sldId id="256" r:id="rId6"/>
    <p:sldId id="330" r:id="rId7"/>
    <p:sldId id="329" r:id="rId8"/>
    <p:sldId id="324" r:id="rId9"/>
  </p:sldIdLst>
  <p:sldSz cx="12192000" cy="6858000"/>
  <p:notesSz cx="6805613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77"/>
    <a:srgbClr val="000000"/>
    <a:srgbClr val="D99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35D8C4-6A6E-4159-BBDA-A533E7FFCD4D}" v="1" dt="2021-04-22T22:47:56.5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48" autoAdjust="0"/>
    <p:restoredTop sz="95332" autoAdjust="0"/>
  </p:normalViewPr>
  <p:slideViewPr>
    <p:cSldViewPr snapToGrid="0" snapToObjects="1">
      <p:cViewPr varScale="1">
        <p:scale>
          <a:sx n="112" d="100"/>
          <a:sy n="112" d="100"/>
        </p:scale>
        <p:origin x="7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18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ustomXml" Target="../customXml/item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in Connally" userId="02e22122-e333-485c-9538-41be4c4d81e1" providerId="ADAL" clId="{9735D8C4-6A6E-4159-BBDA-A533E7FFCD4D}"/>
    <pc:docChg chg="addSld delSld modSld">
      <pc:chgData name="Caitlin Connally" userId="02e22122-e333-485c-9538-41be4c4d81e1" providerId="ADAL" clId="{9735D8C4-6A6E-4159-BBDA-A533E7FFCD4D}" dt="2021-04-22T22:48:04.502" v="1" actId="2696"/>
      <pc:docMkLst>
        <pc:docMk/>
      </pc:docMkLst>
      <pc:sldChg chg="add del">
        <pc:chgData name="Caitlin Connally" userId="02e22122-e333-485c-9538-41be4c4d81e1" providerId="ADAL" clId="{9735D8C4-6A6E-4159-BBDA-A533E7FFCD4D}" dt="2021-04-22T22:48:04.502" v="1" actId="2696"/>
        <pc:sldMkLst>
          <pc:docMk/>
          <pc:sldMk cId="1134607744" sldId="33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78D1E-85CA-4031-9376-F2C90E1260BB}" type="datetimeFigureOut">
              <a:rPr lang="en-NZ" smtClean="0"/>
              <a:t>23/04/2021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2D0C1-6266-4094-81CE-BF4A11CC073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79675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F19B5-A76A-674F-800D-D82C23AF6E56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1BB4-E422-054D-9921-C715C2EBC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3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ackground –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8B638-F6D3-D54F-BD91-D89C4D4C71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000" y="2707989"/>
            <a:ext cx="10440000" cy="93729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ctr">
              <a:buNone/>
              <a:defRPr sz="4800" b="0" i="0" cap="all" spc="130" baseline="0">
                <a:solidFill>
                  <a:srgbClr val="004277"/>
                </a:solidFill>
                <a:latin typeface="+mj-lt"/>
              </a:defRPr>
            </a:lvl1pPr>
            <a:lvl2pPr marL="457200" indent="0">
              <a:buNone/>
              <a:defRPr b="0" i="0">
                <a:latin typeface="Univers" panose="020B0503020202020204" pitchFamily="34" charset="0"/>
              </a:defRPr>
            </a:lvl2pPr>
            <a:lvl3pPr marL="914400" indent="0">
              <a:buNone/>
              <a:defRPr b="0" i="0">
                <a:latin typeface="Univers" panose="020B0503020202020204" pitchFamily="34" charset="0"/>
              </a:defRPr>
            </a:lvl3pPr>
            <a:lvl4pPr marL="1371600" indent="0">
              <a:buNone/>
              <a:defRPr b="0" i="0">
                <a:latin typeface="Univers" panose="020B0503020202020204" pitchFamily="34" charset="0"/>
              </a:defRPr>
            </a:lvl4pPr>
            <a:lvl5pPr marL="1828800" indent="0">
              <a:buNone/>
              <a:defRPr b="0" i="0">
                <a:latin typeface="Univers" panose="020B0503020202020204" pitchFamily="34" charset="0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6A1FC21-7333-714F-8A0D-53BC8ADEC6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0763" y="3773348"/>
            <a:ext cx="10505237" cy="5460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</a:t>
            </a:r>
          </a:p>
        </p:txBody>
      </p:sp>
    </p:spTree>
    <p:extLst>
      <p:ext uri="{BB962C8B-B14F-4D97-AF65-F5344CB8AC3E}">
        <p14:creationId xmlns:p14="http://schemas.microsoft.com/office/powerpoint/2010/main" val="1540698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– title &amp;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234A766A-51E1-AC40-B711-496B1A4B8E8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9938" y="2081213"/>
            <a:ext cx="10583862" cy="4149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650BD4D-AAB4-614F-AE63-3D4BC66B895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70122" y="2081740"/>
            <a:ext cx="10583678" cy="4149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B6D9BD3-819F-FD44-B198-47D439D044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369259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50638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–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90E08-7D12-8840-BDE8-781BEF4D96D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76288" y="1369260"/>
            <a:ext cx="10579100" cy="48807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3114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–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C75D345-5F4C-544B-9051-5F9EE6FBEAC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081741"/>
            <a:ext cx="3259137" cy="41491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3EDA33B-089E-FB43-BCB2-0E9C02182FD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76000" y="2081741"/>
            <a:ext cx="3259137" cy="41491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8D459AA-CD88-0A45-8097-89CEF1571A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466430" y="2081741"/>
            <a:ext cx="3259137" cy="41491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C99E48C6-4532-5749-A3B8-DB7245FAA8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369259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760253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– Bar-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76DA6-B546-E74E-9F04-4FE8ECF8E7F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9938" y="2408238"/>
            <a:ext cx="10583862" cy="38227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ADB7DC03-D963-B54B-9628-0D7AB044A189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rgbClr val="004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B6D9BD3-819F-FD44-B198-47D439D044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689415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– Bar- Copy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ED7767-FAC1-8F44-8496-A5A1771D44A5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rgbClr val="004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733F2CE4-BA5F-DF43-B065-A545A5B180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2CDCE78C-DC11-3544-A686-32C95C4E21E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9938" y="2408238"/>
            <a:ext cx="7019824" cy="38227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0D7C2D-0E67-B14D-ABEB-6C666F6F31B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</p:spTree>
    <p:extLst>
      <p:ext uri="{BB962C8B-B14F-4D97-AF65-F5344CB8AC3E}">
        <p14:creationId xmlns:p14="http://schemas.microsoft.com/office/powerpoint/2010/main" val="3910620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– Bar - Copy &amp;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ADB7DC03-D963-B54B-9628-0D7AB044A189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rgbClr val="004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7B6D9BD3-819F-FD44-B198-47D439D044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6772F099-3E4D-C54A-8A9F-3D7C98F15C1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D25D1CAE-D9A3-AC43-A8FC-CF761860482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466430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B7A694C-97F4-4242-AE33-887B2CF7702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9938" y="2408238"/>
            <a:ext cx="3365496" cy="38227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238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– Bar -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1ED7767-FAC1-8F44-8496-A5A1771D44A5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rgbClr val="004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733F2CE4-BA5F-DF43-B065-A545A5B180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C75D345-5F4C-544B-9051-5F9EE6FBEAC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3EDA33B-089E-FB43-BCB2-0E9C02182FD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76000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8D459AA-CD88-0A45-8097-89CEF1571A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466430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</p:spTree>
    <p:extLst>
      <p:ext uri="{BB962C8B-B14F-4D97-AF65-F5344CB8AC3E}">
        <p14:creationId xmlns:p14="http://schemas.microsoft.com/office/powerpoint/2010/main" val="2225269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–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068E0E5-1365-474B-8840-2C1455593A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000" y="2707989"/>
            <a:ext cx="10440000" cy="93729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ctr">
              <a:buNone/>
              <a:defRPr sz="4800" b="0" i="0" cap="all" spc="13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b="0" i="0">
                <a:latin typeface="Univers" panose="020B0503020202020204" pitchFamily="34" charset="0"/>
              </a:defRPr>
            </a:lvl2pPr>
            <a:lvl3pPr marL="914400" indent="0">
              <a:buNone/>
              <a:defRPr b="0" i="0">
                <a:latin typeface="Univers" panose="020B0503020202020204" pitchFamily="34" charset="0"/>
              </a:defRPr>
            </a:lvl3pPr>
            <a:lvl4pPr marL="1371600" indent="0">
              <a:buNone/>
              <a:defRPr b="0" i="0">
                <a:latin typeface="Univers" panose="020B0503020202020204" pitchFamily="34" charset="0"/>
              </a:defRPr>
            </a:lvl4pPr>
            <a:lvl5pPr marL="1828800" indent="0">
              <a:buNone/>
              <a:defRPr b="0" i="0">
                <a:latin typeface="Univers" panose="020B0503020202020204" pitchFamily="34" charset="0"/>
              </a:defRPr>
            </a:lvl5pPr>
          </a:lstStyle>
          <a:p>
            <a:pPr lvl="0"/>
            <a:r>
              <a:rPr lang="en-US" dirty="0"/>
              <a:t>TITLE GOES HERE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175E47A2-5235-BE49-AE1D-EF301C6D5FF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0763" y="3773348"/>
            <a:ext cx="10505237" cy="5460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</a:t>
            </a:r>
          </a:p>
        </p:txBody>
      </p:sp>
    </p:spTree>
    <p:extLst>
      <p:ext uri="{BB962C8B-B14F-4D97-AF65-F5344CB8AC3E}">
        <p14:creationId xmlns:p14="http://schemas.microsoft.com/office/powerpoint/2010/main" val="1557306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– title with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1541B-DF5C-8D46-89FB-58269CB9B2E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38" y="2081213"/>
            <a:ext cx="10545762" cy="41497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">
            <a:extLst>
              <a:ext uri="{FF2B5EF4-FFF2-40B4-BE49-F238E27FC236}">
                <a16:creationId xmlns:a16="http://schemas.microsoft.com/office/drawing/2014/main" id="{D2F54529-7BF2-C745-9FCA-7D8F42A1E3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369259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811975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–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2BD3004-E788-864C-AC71-959780C8F93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38" y="1369261"/>
            <a:ext cx="10545762" cy="48616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950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White background –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C75D345-5F4C-544B-9051-5F9EE6FBEAC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081741"/>
            <a:ext cx="3259137" cy="41491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3EDA33B-089E-FB43-BCB2-0E9C02182FD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76000" y="2081741"/>
            <a:ext cx="3259137" cy="41491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8D459AA-CD88-0A45-8097-89CEF1571A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466430" y="2081741"/>
            <a:ext cx="3259137" cy="41491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C99E48C6-4532-5749-A3B8-DB7245FAA8A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369259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838142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–  Bar -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B398E58-C1D7-0F46-9F82-FD37C90B8D6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38" y="2407654"/>
            <a:ext cx="10545762" cy="382328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levelç</a:t>
            </a:r>
            <a:endParaRPr lang="en-US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3F6BBB2-5397-5942-BE0F-F6E4786F19F7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E295A052-9146-6D4E-A0AD-49CE9C1DC8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4277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413330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–  Bar - copy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93F6BBB2-5397-5942-BE0F-F6E4786F19F7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E295A052-9146-6D4E-A0AD-49CE9C1DC8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42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5E52F092-29E2-A14F-AAA2-7F911E6224E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5FBFC69-C725-1D4C-BF80-C66FB48AA1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38" y="2407654"/>
            <a:ext cx="6996675" cy="382328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12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– Bar - copy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93F6BBB2-5397-5942-BE0F-F6E4786F19F7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E295A052-9146-6D4E-A0AD-49CE9C1DC8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42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3F5A0604-5070-B940-8323-7DEEF708168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52AF8F32-4A89-5840-B643-67F6C69586F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466430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A5FFD28-13AC-C848-A78D-7FB2FA396FD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9938" y="2407654"/>
            <a:ext cx="3365496" cy="382328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levelç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862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 – Bar -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1">
            <a:extLst>
              <a:ext uri="{FF2B5EF4-FFF2-40B4-BE49-F238E27FC236}">
                <a16:creationId xmlns:a16="http://schemas.microsoft.com/office/drawing/2014/main" id="{93F6BBB2-5397-5942-BE0F-F6E4786F19F7}"/>
              </a:ext>
            </a:extLst>
          </p:cNvPr>
          <p:cNvSpPr/>
          <p:nvPr userDrawn="1"/>
        </p:nvSpPr>
        <p:spPr>
          <a:xfrm>
            <a:off x="-3932" y="1369749"/>
            <a:ext cx="11319932" cy="857892"/>
          </a:xfrm>
          <a:custGeom>
            <a:avLst/>
            <a:gdLst>
              <a:gd name="connsiteX0" fmla="*/ 0 w 1957589"/>
              <a:gd name="connsiteY0" fmla="*/ 0 h 1648495"/>
              <a:gd name="connsiteX1" fmla="*/ 1957589 w 1957589"/>
              <a:gd name="connsiteY1" fmla="*/ 0 h 1648495"/>
              <a:gd name="connsiteX2" fmla="*/ 1957589 w 1957589"/>
              <a:gd name="connsiteY2" fmla="*/ 1648495 h 1648495"/>
              <a:gd name="connsiteX3" fmla="*/ 0 w 1957589"/>
              <a:gd name="connsiteY3" fmla="*/ 1648495 h 1648495"/>
              <a:gd name="connsiteX4" fmla="*/ 0 w 1957589"/>
              <a:gd name="connsiteY4" fmla="*/ 0 h 1648495"/>
              <a:gd name="connsiteX0" fmla="*/ 0 w 5885645"/>
              <a:gd name="connsiteY0" fmla="*/ 0 h 1648495"/>
              <a:gd name="connsiteX1" fmla="*/ 1957589 w 5885645"/>
              <a:gd name="connsiteY1" fmla="*/ 0 h 1648495"/>
              <a:gd name="connsiteX2" fmla="*/ 5885645 w 5885645"/>
              <a:gd name="connsiteY2" fmla="*/ 1648495 h 1648495"/>
              <a:gd name="connsiteX3" fmla="*/ 0 w 5885645"/>
              <a:gd name="connsiteY3" fmla="*/ 1648495 h 1648495"/>
              <a:gd name="connsiteX4" fmla="*/ 0 w 5885645"/>
              <a:gd name="connsiteY4" fmla="*/ 0 h 1648495"/>
              <a:gd name="connsiteX0" fmla="*/ 0 w 6864440"/>
              <a:gd name="connsiteY0" fmla="*/ 12879 h 1661374"/>
              <a:gd name="connsiteX1" fmla="*/ 6864440 w 6864440"/>
              <a:gd name="connsiteY1" fmla="*/ 0 h 1661374"/>
              <a:gd name="connsiteX2" fmla="*/ 5885645 w 6864440"/>
              <a:gd name="connsiteY2" fmla="*/ 1661374 h 1661374"/>
              <a:gd name="connsiteX3" fmla="*/ 0 w 6864440"/>
              <a:gd name="connsiteY3" fmla="*/ 1661374 h 1661374"/>
              <a:gd name="connsiteX4" fmla="*/ 0 w 6864440"/>
              <a:gd name="connsiteY4" fmla="*/ 12879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4456497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342142 w 11320937"/>
              <a:gd name="connsiteY2" fmla="*/ 1661374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0 w 11320937"/>
              <a:gd name="connsiteY0" fmla="*/ 3254 h 1661374"/>
              <a:gd name="connsiteX1" fmla="*/ 11320937 w 11320937"/>
              <a:gd name="connsiteY1" fmla="*/ 0 h 1661374"/>
              <a:gd name="connsiteX2" fmla="*/ 10736778 w 11320937"/>
              <a:gd name="connsiteY2" fmla="*/ 997231 h 1661374"/>
              <a:gd name="connsiteX3" fmla="*/ 0 w 11320937"/>
              <a:gd name="connsiteY3" fmla="*/ 1661374 h 1661374"/>
              <a:gd name="connsiteX4" fmla="*/ 0 w 11320937"/>
              <a:gd name="connsiteY4" fmla="*/ 3254 h 1661374"/>
              <a:gd name="connsiteX0" fmla="*/ 9626 w 11330563"/>
              <a:gd name="connsiteY0" fmla="*/ 3254 h 1045357"/>
              <a:gd name="connsiteX1" fmla="*/ 11330563 w 11330563"/>
              <a:gd name="connsiteY1" fmla="*/ 0 h 1045357"/>
              <a:gd name="connsiteX2" fmla="*/ 10746404 w 11330563"/>
              <a:gd name="connsiteY2" fmla="*/ 997231 h 1045357"/>
              <a:gd name="connsiteX3" fmla="*/ 0 w 11330563"/>
              <a:gd name="connsiteY3" fmla="*/ 1045357 h 1045357"/>
              <a:gd name="connsiteX4" fmla="*/ 9626 w 11330563"/>
              <a:gd name="connsiteY4" fmla="*/ 3254 h 1045357"/>
              <a:gd name="connsiteX0" fmla="*/ 19252 w 11340189"/>
              <a:gd name="connsiteY0" fmla="*/ 3254 h 1016481"/>
              <a:gd name="connsiteX1" fmla="*/ 11340189 w 11340189"/>
              <a:gd name="connsiteY1" fmla="*/ 0 h 1016481"/>
              <a:gd name="connsiteX2" fmla="*/ 10756030 w 11340189"/>
              <a:gd name="connsiteY2" fmla="*/ 997231 h 1016481"/>
              <a:gd name="connsiteX3" fmla="*/ 0 w 11340189"/>
              <a:gd name="connsiteY3" fmla="*/ 1016481 h 1016481"/>
              <a:gd name="connsiteX4" fmla="*/ 19252 w 11340189"/>
              <a:gd name="connsiteY4" fmla="*/ 3254 h 1016481"/>
              <a:gd name="connsiteX0" fmla="*/ 9627 w 11330564"/>
              <a:gd name="connsiteY0" fmla="*/ 3254 h 997231"/>
              <a:gd name="connsiteX1" fmla="*/ 11330564 w 11330564"/>
              <a:gd name="connsiteY1" fmla="*/ 0 h 997231"/>
              <a:gd name="connsiteX2" fmla="*/ 10746405 w 11330564"/>
              <a:gd name="connsiteY2" fmla="*/ 997231 h 997231"/>
              <a:gd name="connsiteX3" fmla="*/ 0 w 11330564"/>
              <a:gd name="connsiteY3" fmla="*/ 997231 h 997231"/>
              <a:gd name="connsiteX4" fmla="*/ 9627 w 11330564"/>
              <a:gd name="connsiteY4" fmla="*/ 3254 h 997231"/>
              <a:gd name="connsiteX0" fmla="*/ 67 w 11321004"/>
              <a:gd name="connsiteY0" fmla="*/ 3254 h 997231"/>
              <a:gd name="connsiteX1" fmla="*/ 11321004 w 11321004"/>
              <a:gd name="connsiteY1" fmla="*/ 0 h 997231"/>
              <a:gd name="connsiteX2" fmla="*/ 10736845 w 11321004"/>
              <a:gd name="connsiteY2" fmla="*/ 997231 h 997231"/>
              <a:gd name="connsiteX3" fmla="*/ 107398 w 11321004"/>
              <a:gd name="connsiteY3" fmla="*/ 997231 h 997231"/>
              <a:gd name="connsiteX4" fmla="*/ 67 w 11321004"/>
              <a:gd name="connsiteY4" fmla="*/ 3254 h 997231"/>
              <a:gd name="connsiteX0" fmla="*/ 522 w 11321459"/>
              <a:gd name="connsiteY0" fmla="*/ 3254 h 1002547"/>
              <a:gd name="connsiteX1" fmla="*/ 11321459 w 11321459"/>
              <a:gd name="connsiteY1" fmla="*/ 0 h 1002547"/>
              <a:gd name="connsiteX2" fmla="*/ 10737300 w 11321459"/>
              <a:gd name="connsiteY2" fmla="*/ 997231 h 1002547"/>
              <a:gd name="connsiteX3" fmla="*/ 6843 w 11321459"/>
              <a:gd name="connsiteY3" fmla="*/ 1002547 h 1002547"/>
              <a:gd name="connsiteX4" fmla="*/ 522 w 11321459"/>
              <a:gd name="connsiteY4" fmla="*/ 3254 h 1002547"/>
              <a:gd name="connsiteX0" fmla="*/ 126586 w 11314616"/>
              <a:gd name="connsiteY0" fmla="*/ 0 h 1004610"/>
              <a:gd name="connsiteX1" fmla="*/ 11314616 w 11314616"/>
              <a:gd name="connsiteY1" fmla="*/ 2063 h 1004610"/>
              <a:gd name="connsiteX2" fmla="*/ 10730457 w 11314616"/>
              <a:gd name="connsiteY2" fmla="*/ 999294 h 1004610"/>
              <a:gd name="connsiteX3" fmla="*/ 0 w 11314616"/>
              <a:gd name="connsiteY3" fmla="*/ 1004610 h 1004610"/>
              <a:gd name="connsiteX4" fmla="*/ 126586 w 11314616"/>
              <a:gd name="connsiteY4" fmla="*/ 0 h 1004610"/>
              <a:gd name="connsiteX0" fmla="*/ 823 w 11316444"/>
              <a:gd name="connsiteY0" fmla="*/ 0 h 1004610"/>
              <a:gd name="connsiteX1" fmla="*/ 11316444 w 11316444"/>
              <a:gd name="connsiteY1" fmla="*/ 2063 h 1004610"/>
              <a:gd name="connsiteX2" fmla="*/ 10732285 w 11316444"/>
              <a:gd name="connsiteY2" fmla="*/ 999294 h 1004610"/>
              <a:gd name="connsiteX3" fmla="*/ 1828 w 11316444"/>
              <a:gd name="connsiteY3" fmla="*/ 1004610 h 1004610"/>
              <a:gd name="connsiteX4" fmla="*/ 823 w 11316444"/>
              <a:gd name="connsiteY4" fmla="*/ 0 h 1004610"/>
              <a:gd name="connsiteX0" fmla="*/ 87 w 11315708"/>
              <a:gd name="connsiteY0" fmla="*/ 0 h 1004610"/>
              <a:gd name="connsiteX1" fmla="*/ 11315708 w 11315708"/>
              <a:gd name="connsiteY1" fmla="*/ 2063 h 1004610"/>
              <a:gd name="connsiteX2" fmla="*/ 10731549 w 11315708"/>
              <a:gd name="connsiteY2" fmla="*/ 999294 h 1004610"/>
              <a:gd name="connsiteX3" fmla="*/ 80836 w 11315708"/>
              <a:gd name="connsiteY3" fmla="*/ 1004610 h 1004610"/>
              <a:gd name="connsiteX4" fmla="*/ 87 w 11315708"/>
              <a:gd name="connsiteY4" fmla="*/ 0 h 1004610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735773 w 11319932"/>
              <a:gd name="connsiteY2" fmla="*/ 999294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999294"/>
              <a:gd name="connsiteX1" fmla="*/ 11319932 w 11319932"/>
              <a:gd name="connsiteY1" fmla="*/ 2063 h 999294"/>
              <a:gd name="connsiteX2" fmla="*/ 10811187 w 11319932"/>
              <a:gd name="connsiteY2" fmla="*/ 857892 h 999294"/>
              <a:gd name="connsiteX3" fmla="*/ 0 w 11319932"/>
              <a:gd name="connsiteY3" fmla="*/ 999294 h 999294"/>
              <a:gd name="connsiteX4" fmla="*/ 4311 w 11319932"/>
              <a:gd name="connsiteY4" fmla="*/ 0 h 999294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29611 h 857892"/>
              <a:gd name="connsiteX4" fmla="*/ 4311 w 11319932"/>
              <a:gd name="connsiteY4" fmla="*/ 0 h 857892"/>
              <a:gd name="connsiteX0" fmla="*/ 4311 w 11319932"/>
              <a:gd name="connsiteY0" fmla="*/ 0 h 867318"/>
              <a:gd name="connsiteX1" fmla="*/ 11319932 w 11319932"/>
              <a:gd name="connsiteY1" fmla="*/ 2063 h 867318"/>
              <a:gd name="connsiteX2" fmla="*/ 10811187 w 11319932"/>
              <a:gd name="connsiteY2" fmla="*/ 857892 h 867318"/>
              <a:gd name="connsiteX3" fmla="*/ 0 w 11319932"/>
              <a:gd name="connsiteY3" fmla="*/ 867318 h 867318"/>
              <a:gd name="connsiteX4" fmla="*/ 4311 w 11319932"/>
              <a:gd name="connsiteY4" fmla="*/ 0 h 867318"/>
              <a:gd name="connsiteX0" fmla="*/ 4311 w 11319932"/>
              <a:gd name="connsiteY0" fmla="*/ 0 h 857892"/>
              <a:gd name="connsiteX1" fmla="*/ 11319932 w 11319932"/>
              <a:gd name="connsiteY1" fmla="*/ 2063 h 857892"/>
              <a:gd name="connsiteX2" fmla="*/ 10811187 w 11319932"/>
              <a:gd name="connsiteY2" fmla="*/ 857892 h 857892"/>
              <a:gd name="connsiteX3" fmla="*/ 0 w 11319932"/>
              <a:gd name="connsiteY3" fmla="*/ 857891 h 857892"/>
              <a:gd name="connsiteX4" fmla="*/ 4311 w 11319932"/>
              <a:gd name="connsiteY4" fmla="*/ 0 h 8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19932" h="857892">
                <a:moveTo>
                  <a:pt x="4311" y="0"/>
                </a:moveTo>
                <a:lnTo>
                  <a:pt x="11319932" y="2063"/>
                </a:lnTo>
                <a:lnTo>
                  <a:pt x="10811187" y="857892"/>
                </a:lnTo>
                <a:lnTo>
                  <a:pt x="0" y="857891"/>
                </a:lnTo>
                <a:cubicBezTo>
                  <a:pt x="3209" y="510523"/>
                  <a:pt x="1102" y="347368"/>
                  <a:pt x="43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E295A052-9146-6D4E-A0AD-49CE9C1DC8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123" y="1549762"/>
            <a:ext cx="10545877" cy="4039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>
                <a:solidFill>
                  <a:srgbClr val="00427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SUB TITLE GOES HERE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3F5A0604-5070-B940-8323-7DEEF708168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56563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7D636906-B893-E848-A348-0768A21DAA2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76000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52AF8F32-4A89-5840-B643-67F6C69586F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466430" y="2430463"/>
            <a:ext cx="3259137" cy="3800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Picture / graph goes here</a:t>
            </a:r>
          </a:p>
        </p:txBody>
      </p:sp>
    </p:spTree>
    <p:extLst>
      <p:ext uri="{BB962C8B-B14F-4D97-AF65-F5344CB8AC3E}">
        <p14:creationId xmlns:p14="http://schemas.microsoft.com/office/powerpoint/2010/main" val="4057488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4.emf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245ED5-D01E-3B43-893F-AE2F63DEBD0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600" y="0"/>
            <a:ext cx="12193200" cy="257992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C86564D-B794-7140-93CB-FC87D73E29DC}"/>
              </a:ext>
            </a:extLst>
          </p:cNvPr>
          <p:cNvCxnSpPr/>
          <p:nvPr userDrawn="1"/>
        </p:nvCxnSpPr>
        <p:spPr>
          <a:xfrm>
            <a:off x="876000" y="6359563"/>
            <a:ext cx="10440000" cy="0"/>
          </a:xfrm>
          <a:prstGeom prst="line">
            <a:avLst/>
          </a:prstGeom>
          <a:ln>
            <a:solidFill>
              <a:srgbClr val="D99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1F17378-B27B-6643-9A97-6441F1F1B4DA}"/>
              </a:ext>
            </a:extLst>
          </p:cNvPr>
          <p:cNvSpPr txBox="1"/>
          <p:nvPr userDrawn="1"/>
        </p:nvSpPr>
        <p:spPr>
          <a:xfrm>
            <a:off x="1157691" y="6487632"/>
            <a:ext cx="9876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rgbClr val="0042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Massey University  |  </a:t>
            </a:r>
            <a:r>
              <a:rPr lang="en-US" sz="1000" dirty="0" err="1">
                <a:solidFill>
                  <a:srgbClr val="0042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massey.ac.nz</a:t>
            </a:r>
            <a:r>
              <a:rPr lang="en-US" sz="1000" dirty="0">
                <a:solidFill>
                  <a:srgbClr val="0042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|  0800 MASSEY</a:t>
            </a:r>
            <a:endParaRPr lang="en-NZ" sz="1000" dirty="0">
              <a:solidFill>
                <a:srgbClr val="00427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BB19A0-1301-DE4F-B084-22ACD1FEB8A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228530" y="340688"/>
            <a:ext cx="1734939" cy="7200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5D7F41D-69DF-5C45-BD44-FFE6EAB348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97306"/>
            <a:ext cx="10515600" cy="45796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559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87" r:id="rId3"/>
    <p:sldLayoutId id="2147483692" r:id="rId4"/>
    <p:sldLayoutId id="2147483689" r:id="rId5"/>
    <p:sldLayoutId id="2147483678" r:id="rId6"/>
    <p:sldLayoutId id="2147483690" r:id="rId7"/>
    <p:sldLayoutId id="2147483691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2B8C7F-FD49-3146-92E7-60C66F12F2FD}"/>
              </a:ext>
            </a:extLst>
          </p:cNvPr>
          <p:cNvSpPr/>
          <p:nvPr userDrawn="1"/>
        </p:nvSpPr>
        <p:spPr>
          <a:xfrm>
            <a:off x="-524" y="2"/>
            <a:ext cx="12192524" cy="6858120"/>
          </a:xfrm>
          <a:prstGeom prst="rect">
            <a:avLst/>
          </a:prstGeom>
          <a:solidFill>
            <a:srgbClr val="0042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55">
              <a:solidFill>
                <a:schemeClr val="bg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CB8989-C264-004B-A947-9F19E9DA6E14}"/>
              </a:ext>
            </a:extLst>
          </p:cNvPr>
          <p:cNvCxnSpPr/>
          <p:nvPr userDrawn="1"/>
        </p:nvCxnSpPr>
        <p:spPr>
          <a:xfrm>
            <a:off x="876000" y="6359563"/>
            <a:ext cx="10440000" cy="0"/>
          </a:xfrm>
          <a:prstGeom prst="line">
            <a:avLst/>
          </a:prstGeom>
          <a:ln>
            <a:solidFill>
              <a:srgbClr val="D99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45A6B19-F3AA-784C-9946-45F278F49183}"/>
              </a:ext>
            </a:extLst>
          </p:cNvPr>
          <p:cNvPicPr/>
          <p:nvPr userDrawn="1"/>
        </p:nvPicPr>
        <p:blipFill>
          <a:blip r:embed="rId10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3202" cy="2464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88C6A8-1CCE-074B-90D9-237BABAE6E4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228530" y="340688"/>
            <a:ext cx="1734940" cy="7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AE9FC9-3484-6C4F-AB3A-42D5ABD701B0}"/>
              </a:ext>
            </a:extLst>
          </p:cNvPr>
          <p:cNvSpPr txBox="1"/>
          <p:nvPr userDrawn="1"/>
        </p:nvSpPr>
        <p:spPr>
          <a:xfrm>
            <a:off x="1157691" y="6487632"/>
            <a:ext cx="98766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Massey University  |  massey.ac.nz  |  0800 MASSEY</a:t>
            </a:r>
            <a:endParaRPr lang="en-N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50BFD0-BAA9-AD40-884C-B2F9AAC90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1740"/>
            <a:ext cx="10515600" cy="1517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43A2E80A-60B7-4647-A3C5-533ACCC09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1916"/>
            <a:ext cx="10515600" cy="3214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072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4" r:id="rId4"/>
    <p:sldLayoutId id="2147483710" r:id="rId5"/>
    <p:sldLayoutId id="2147483711" r:id="rId6"/>
    <p:sldLayoutId id="2147483712" r:id="rId7"/>
    <p:sldLayoutId id="2147483713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.rychert@massey.ac.nz" TargetMode="External"/><Relationship Id="rId2" Type="http://schemas.openxmlformats.org/officeDocument/2006/relationships/hyperlink" Target="mailto:c.wilkins@massey.ac.nz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C2443E-8EDD-4C4F-B82B-48D4BAB43E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1031" y="1346718"/>
            <a:ext cx="10549382" cy="150948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en-NZ" sz="16000" b="1" cap="none" spc="0" dirty="0"/>
              <a:t>Cannabis: health and policy considerations</a:t>
            </a:r>
          </a:p>
          <a:p>
            <a:pPr>
              <a:lnSpc>
                <a:spcPct val="170000"/>
              </a:lnSpc>
            </a:pPr>
            <a:endParaRPr lang="en-NZ" sz="9600" b="1" cap="none" spc="0" dirty="0"/>
          </a:p>
          <a:p>
            <a:pPr>
              <a:lnSpc>
                <a:spcPct val="170000"/>
              </a:lnSpc>
            </a:pPr>
            <a:endParaRPr lang="en-NZ" sz="9600" b="1" cap="none" spc="0" dirty="0"/>
          </a:p>
          <a:p>
            <a:pPr>
              <a:lnSpc>
                <a:spcPct val="170000"/>
              </a:lnSpc>
            </a:pPr>
            <a:br>
              <a:rPr lang="en-NZ" sz="7400" dirty="0"/>
            </a:br>
            <a:endParaRPr lang="en-NZ" sz="7400" i="1" cap="none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15C35-192E-1F47-AC86-FF5080CEF0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1031" y="3663835"/>
            <a:ext cx="10889937" cy="1509488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/>
              <a:t>Chris Wilkins </a:t>
            </a:r>
            <a:r>
              <a:rPr lang="en-US" sz="2600" dirty="0">
                <a:hlinkClick r:id="rId2"/>
              </a:rPr>
              <a:t>c.wilkins@massey.ac.nz</a:t>
            </a:r>
            <a:endParaRPr lang="en-US" sz="2600" dirty="0"/>
          </a:p>
          <a:p>
            <a:r>
              <a:rPr lang="en-US" sz="2600" dirty="0"/>
              <a:t>Marta Rychert </a:t>
            </a:r>
            <a:r>
              <a:rPr lang="en-US" sz="2600" dirty="0">
                <a:hlinkClick r:id="rId3"/>
              </a:rPr>
              <a:t>m.rychert@massey.ac.nz</a:t>
            </a:r>
            <a:r>
              <a:rPr lang="en-US" sz="2600" dirty="0"/>
              <a:t> </a:t>
            </a:r>
          </a:p>
          <a:p>
            <a:endParaRPr lang="en-US" sz="2000" i="1" dirty="0"/>
          </a:p>
          <a:p>
            <a:r>
              <a:rPr lang="en-US" sz="2000" i="1" dirty="0"/>
              <a:t>Shore &amp; </a:t>
            </a:r>
            <a:r>
              <a:rPr lang="en-US" sz="2000" i="1" dirty="0" err="1"/>
              <a:t>Whāriki</a:t>
            </a:r>
            <a:r>
              <a:rPr lang="en-US" sz="2000" i="1" dirty="0"/>
              <a:t> Research Centre</a:t>
            </a:r>
            <a:br>
              <a:rPr lang="en-US" sz="2000" i="1" dirty="0"/>
            </a:br>
            <a:r>
              <a:rPr lang="en-US" sz="2000" i="1" dirty="0"/>
              <a:t>College of Health, Massey University</a:t>
            </a:r>
          </a:p>
          <a:p>
            <a:endParaRPr lang="en-US" sz="2000" i="1" dirty="0"/>
          </a:p>
          <a:p>
            <a:endParaRPr lang="en-US" sz="20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9928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4BD652-1D7B-4A62-8C89-447D581CD02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664BE-7565-47CE-9FD4-0AC382CE92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88930" y="1262255"/>
            <a:ext cx="10545877" cy="403910"/>
          </a:xfrm>
        </p:spPr>
        <p:txBody>
          <a:bodyPr/>
          <a:lstStyle/>
          <a:p>
            <a:r>
              <a:rPr lang="en-NZ" b="1" dirty="0"/>
              <a:t>Decision making criteria and trade-offs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0C3314-181B-4BD3-9005-7E650F0B160D}"/>
              </a:ext>
            </a:extLst>
          </p:cNvPr>
          <p:cNvPicPr>
            <a:picLocks noGrp="1"/>
          </p:cNvPicPr>
          <p:nvPr>
            <p:ph idx="11"/>
          </p:nvPr>
        </p:nvPicPr>
        <p:blipFill>
          <a:blip r:embed="rId2"/>
          <a:stretch>
            <a:fillRect/>
          </a:stretch>
        </p:blipFill>
        <p:spPr>
          <a:xfrm>
            <a:off x="881668" y="1906114"/>
            <a:ext cx="8982316" cy="414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8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56E1B4-20E9-4D4F-9531-2FB7EFE6E5B4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NZ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DEB42FB-84B2-4D1A-BF6D-06E3494BEA18}"/>
              </a:ext>
            </a:extLst>
          </p:cNvPr>
          <p:cNvGraphicFramePr>
            <a:graphicFrameLocks noGrp="1"/>
          </p:cNvGraphicFramePr>
          <p:nvPr>
            <p:ph idx="11"/>
            <p:extLst>
              <p:ext uri="{D42A27DB-BD31-4B8C-83A1-F6EECF244321}">
                <p14:modId xmlns:p14="http://schemas.microsoft.com/office/powerpoint/2010/main" val="1397732261"/>
              </p:ext>
            </p:extLst>
          </p:nvPr>
        </p:nvGraphicFramePr>
        <p:xfrm>
          <a:off x="1528696" y="1963976"/>
          <a:ext cx="5893509" cy="3784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6888">
                  <a:extLst>
                    <a:ext uri="{9D8B030D-6E8A-4147-A177-3AD203B41FA5}">
                      <a16:colId xmlns:a16="http://schemas.microsoft.com/office/drawing/2014/main" val="2813966817"/>
                    </a:ext>
                  </a:extLst>
                </a:gridCol>
                <a:gridCol w="1906621">
                  <a:extLst>
                    <a:ext uri="{9D8B030D-6E8A-4147-A177-3AD203B41FA5}">
                      <a16:colId xmlns:a16="http://schemas.microsoft.com/office/drawing/2014/main" val="2071077283"/>
                    </a:ext>
                  </a:extLst>
                </a:gridCol>
              </a:tblGrid>
              <a:tr h="630761">
                <a:tc>
                  <a:txBody>
                    <a:bodyPr/>
                    <a:lstStyle/>
                    <a:p>
                      <a:r>
                        <a:rPr lang="en-NZ" dirty="0"/>
                        <a:t>Policy 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NZ" dirty="0"/>
                        <a:t>Relative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195349"/>
                  </a:ext>
                </a:extLst>
              </a:tr>
              <a:tr h="630761">
                <a:tc>
                  <a:txBody>
                    <a:bodyPr/>
                    <a:lstStyle/>
                    <a:p>
                      <a:r>
                        <a:rPr lang="en-NZ" dirty="0"/>
                        <a:t>Health and social 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/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064000"/>
                  </a:ext>
                </a:extLst>
              </a:tr>
              <a:tr h="630761">
                <a:tc>
                  <a:txBody>
                    <a:bodyPr/>
                    <a:lstStyle/>
                    <a:p>
                      <a:r>
                        <a:rPr lang="en-NZ" dirty="0"/>
                        <a:t>Reduction in arrests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/>
                        <a:t>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89517"/>
                  </a:ext>
                </a:extLst>
              </a:tr>
              <a:tr h="630761">
                <a:tc>
                  <a:txBody>
                    <a:bodyPr/>
                    <a:lstStyle/>
                    <a:p>
                      <a:r>
                        <a:rPr lang="en-NZ" dirty="0"/>
                        <a:t>Reduction in black 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45307"/>
                  </a:ext>
                </a:extLst>
              </a:tr>
              <a:tr h="630761">
                <a:tc>
                  <a:txBody>
                    <a:bodyPr/>
                    <a:lstStyle/>
                    <a:p>
                      <a:r>
                        <a:rPr lang="en-NZ" dirty="0"/>
                        <a:t>Expand treatment &amp; prevention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584709"/>
                  </a:ext>
                </a:extLst>
              </a:tr>
              <a:tr h="630761">
                <a:tc>
                  <a:txBody>
                    <a:bodyPr/>
                    <a:lstStyle/>
                    <a:p>
                      <a:r>
                        <a:rPr lang="en-NZ" dirty="0"/>
                        <a:t>Tax and employment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260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1D511-46DB-4931-9576-B61D0334AE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9938" y="1299064"/>
            <a:ext cx="10545877" cy="403910"/>
          </a:xfrm>
        </p:spPr>
        <p:txBody>
          <a:bodyPr/>
          <a:lstStyle/>
          <a:p>
            <a:r>
              <a:rPr lang="en-NZ" b="1" dirty="0"/>
              <a:t>What outcomes are most valued in cannabis policy</a:t>
            </a:r>
          </a:p>
        </p:txBody>
      </p:sp>
    </p:spTree>
    <p:extLst>
      <p:ext uri="{BB962C8B-B14F-4D97-AF65-F5344CB8AC3E}">
        <p14:creationId xmlns:p14="http://schemas.microsoft.com/office/powerpoint/2010/main" val="370008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5"/>
          </p:nvPr>
        </p:nvSpPr>
        <p:spPr>
          <a:xfrm>
            <a:off x="9144870" y="2054631"/>
            <a:ext cx="3470714" cy="4149198"/>
          </a:xfrm>
        </p:spPr>
        <p:txBody>
          <a:bodyPr/>
          <a:lstStyle/>
          <a:p>
            <a:r>
              <a:rPr lang="en-NZ" b="1" dirty="0"/>
              <a:t>Light regulation (</a:t>
            </a:r>
            <a:r>
              <a:rPr lang="en-NZ" b="1" i="1" dirty="0"/>
              <a:t>like alcohol</a:t>
            </a:r>
            <a:r>
              <a:rPr lang="en-NZ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Tax revenue ($150M)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Health harm ($1.6B)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Black market ($150M)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Less arrests (2,000)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Treatment (60% demand)</a:t>
            </a:r>
          </a:p>
          <a:p>
            <a:r>
              <a:rPr lang="en-NZ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>
          <a:xfrm>
            <a:off x="126970" y="1981374"/>
            <a:ext cx="3259137" cy="4149198"/>
          </a:xfrm>
        </p:spPr>
        <p:txBody>
          <a:bodyPr/>
          <a:lstStyle/>
          <a:p>
            <a:r>
              <a:rPr lang="en-NZ" b="1" dirty="0"/>
              <a:t>Prohibition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No tax revenue ($0M)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Health harm ($1.3B)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Black market ($500M)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Arrests (10,500)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Treatment (50% demand)</a:t>
            </a:r>
          </a:p>
          <a:p>
            <a:endParaRPr lang="en-NZ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5885733" y="2004683"/>
            <a:ext cx="3259137" cy="4149198"/>
          </a:xfrm>
        </p:spPr>
        <p:txBody>
          <a:bodyPr/>
          <a:lstStyle/>
          <a:p>
            <a:r>
              <a:rPr lang="en-NZ" b="1" dirty="0"/>
              <a:t>Strict regulation (like tobacco)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Tax revenue ($250M)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Health harm ($1.4B)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Black market ($250M)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Same arrests (5,000)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Treatment (70% demand)</a:t>
            </a:r>
          </a:p>
          <a:p>
            <a:endParaRPr lang="en-NZ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77246" y="1262254"/>
            <a:ext cx="10545877" cy="403910"/>
          </a:xfrm>
        </p:spPr>
        <p:txBody>
          <a:bodyPr/>
          <a:lstStyle/>
          <a:p>
            <a:r>
              <a:rPr lang="en-NZ" b="1" dirty="0"/>
              <a:t>Four alternative cannabis policy pathways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75C59D-74C0-4E3F-AE3A-B46EF71E474B}"/>
              </a:ext>
            </a:extLst>
          </p:cNvPr>
          <p:cNvSpPr txBox="1">
            <a:spLocks/>
          </p:cNvSpPr>
          <p:nvPr/>
        </p:nvSpPr>
        <p:spPr>
          <a:xfrm>
            <a:off x="2901218" y="1984704"/>
            <a:ext cx="3259137" cy="4149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b="1" dirty="0"/>
              <a:t>Government monopoly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Tax revenue ($350M)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Health harm ($1.2B)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Black market ($300M)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Arrests (5,000)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dirty="0"/>
              <a:t>Treatment (80% demand)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07354427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Massey">
  <a:themeElements>
    <a:clrScheme name="Massey">
      <a:dk1>
        <a:srgbClr val="054A88"/>
      </a:dk1>
      <a:lt1>
        <a:srgbClr val="FFFFFF"/>
      </a:lt1>
      <a:dk2>
        <a:srgbClr val="054A88"/>
      </a:dk2>
      <a:lt2>
        <a:srgbClr val="AFB8BF"/>
      </a:lt2>
      <a:accent1>
        <a:srgbClr val="054A88"/>
      </a:accent1>
      <a:accent2>
        <a:srgbClr val="DBA243"/>
      </a:accent2>
      <a:accent3>
        <a:srgbClr val="AFB8BF"/>
      </a:accent3>
      <a:accent4>
        <a:srgbClr val="E5903C"/>
      </a:accent4>
      <a:accent5>
        <a:srgbClr val="B4BA42"/>
      </a:accent5>
      <a:accent6>
        <a:srgbClr val="466E8B"/>
      </a:accent6>
      <a:hlink>
        <a:srgbClr val="DBA243"/>
      </a:hlink>
      <a:folHlink>
        <a:srgbClr val="E5903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ssey Blue">
  <a:themeElements>
    <a:clrScheme name="Massey">
      <a:dk1>
        <a:srgbClr val="054A88"/>
      </a:dk1>
      <a:lt1>
        <a:srgbClr val="FFFFFF"/>
      </a:lt1>
      <a:dk2>
        <a:srgbClr val="054A88"/>
      </a:dk2>
      <a:lt2>
        <a:srgbClr val="AFB8BF"/>
      </a:lt2>
      <a:accent1>
        <a:srgbClr val="054A88"/>
      </a:accent1>
      <a:accent2>
        <a:srgbClr val="DBA243"/>
      </a:accent2>
      <a:accent3>
        <a:srgbClr val="AFB8BF"/>
      </a:accent3>
      <a:accent4>
        <a:srgbClr val="E5903C"/>
      </a:accent4>
      <a:accent5>
        <a:srgbClr val="B4BA42"/>
      </a:accent5>
      <a:accent6>
        <a:srgbClr val="466E8B"/>
      </a:accent6>
      <a:hlink>
        <a:srgbClr val="DBA243"/>
      </a:hlink>
      <a:folHlink>
        <a:srgbClr val="E5903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1407</Business_x005f_x0020_Identifier>
    <Witness_x005f_x0020_Id xmlns="46c61757-ad04-49d5-a16a-4020ae46aeb3">2853,2854,2856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Legal and Social Issues Committee</TermName>
          <TermId xmlns="http://schemas.microsoft.com/office/infopath/2007/PartnerControls">6dfd0079-43dc-4beb-a803-c5397f518775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2019-06-14T00:00:00+00:00</Committee_x0020_Inquiry_x0020_Start_x0020_Date>
    <Committee_x0020_Inquiry_x0020_End_x0020_Date xmlns="46c61757-ad04-49d5-a16a-4020ae46aeb3">2022-10-01T00:00:00+00:00</Committee_x0020_Inquiry_x0020_End_x0020_Date>
    <TaxCatchAll xmlns="46c61757-ad04-49d5-a16a-4020ae46aeb3">
      <Value>82</Value>
      <Value>60</Value>
      <Value>78</Value>
      <Value>1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use of cannabis in Victoria</TermName>
          <TermId xmlns="http://schemas.microsoft.com/office/infopath/2007/PartnerControls">dc35037b-c3f8-4e25-ad05-d6fe9b13e46d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NCSA7WS2RPFT-1476523702-1849</_dlc_DocId>
    <_dlc_DocIdUrl xmlns="c35bed46-8fc3-45b8-8dd6-aacfd9839516">
      <Url>https://pims-docs.parliament.vic.gov.au/lcdocs/_layouts/15/DocIdRedir.aspx?ID=NCSA7WS2RPFT-1476523702-1849</Url>
      <Description>NCSA7WS2RPFT-1476523702-1849</Description>
    </_dlc_DocIdUrl>
  </documentManagement>
</p:properti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B4DA164-7A34-47F9-9324-7144A5B487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6789EE-455E-45BF-814A-E87F8EAD857B}"/>
</file>

<file path=customXml/itemProps3.xml><?xml version="1.0" encoding="utf-8"?>
<ds:datastoreItem xmlns:ds="http://schemas.openxmlformats.org/officeDocument/2006/customXml" ds:itemID="{3623C64C-3326-4985-A69F-59CBFFCA904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2f10e2-ab96-4ddb-a54c-080c449a67cc"/>
    <ds:schemaRef ds:uri="7f4c541b-c927-447b-9d62-61ab7948378a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0363B140-3708-44A0-A376-D64D2AA7838E}"/>
</file>

<file path=customXml/itemProps5.xml><?xml version="1.0" encoding="utf-8"?>
<ds:datastoreItem xmlns:ds="http://schemas.openxmlformats.org/officeDocument/2006/customXml" ds:itemID="{7F5CF787-9F96-4634-83CC-8A9E782B6EE2}"/>
</file>

<file path=docProps/app.xml><?xml version="1.0" encoding="utf-8"?>
<Properties xmlns="http://schemas.openxmlformats.org/officeDocument/2006/extended-properties" xmlns:vt="http://schemas.openxmlformats.org/officeDocument/2006/docPropsVTypes">
  <TotalTime>6963</TotalTime>
  <Words>202</Words>
  <Application>Microsoft Office PowerPoint</Application>
  <PresentationFormat>Widescreen</PresentationFormat>
  <Paragraphs>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Univers</vt:lpstr>
      <vt:lpstr>White Massey</vt:lpstr>
      <vt:lpstr>Massey Blue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Rychert, Marta</dc:creator>
  <cp:lastModifiedBy>Caitlin Connally</cp:lastModifiedBy>
  <cp:revision>115</cp:revision>
  <cp:lastPrinted>2021-04-21T02:21:39Z</cp:lastPrinted>
  <dcterms:created xsi:type="dcterms:W3CDTF">2020-08-03T00:59:07Z</dcterms:created>
  <dcterms:modified xsi:type="dcterms:W3CDTF">2021-04-22T22:48:05Z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Order">
    <vt:r8>2217400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Hansard Member">
    <vt:lpwstr/>
  </property>
  <property fmtid="{D5CDD505-2E9C-101B-9397-08002B2CF9AE}" pid="10" name="Committee Inquiry">
    <vt:lpwstr>78;#Inquiry into the use of cannabis in Victoria|dc35037b-c3f8-4e25-ad05-d6fe9b13e46d</vt:lpwstr>
  </property>
  <property fmtid="{D5CDD505-2E9C-101B-9397-08002B2CF9AE}" pid="11" name="House">
    <vt:lpwstr>1;#Legislative Council|6c85d7f4-b2da-4436-92e1-7df20d4cb55e</vt:lpwstr>
  </property>
  <property fmtid="{D5CDD505-2E9C-101B-9397-08002B2CF9AE}" pid="12" name="Committee">
    <vt:lpwstr>60;#Legislative Council Legal and Social Issues Committee|6dfd0079-43dc-4beb-a803-c5397f518775</vt:lpwstr>
  </property>
  <property fmtid="{D5CDD505-2E9C-101B-9397-08002B2CF9AE}" pid="13" name="Committee Type">
    <vt:lpwstr>82;#Standing|c6eac104-10be-430c-9143-8ced1c7c473c</vt:lpwstr>
  </property>
  <property fmtid="{D5CDD505-2E9C-101B-9397-08002B2CF9AE}" pid="14" name="_dlc_DocIdItemGuid">
    <vt:lpwstr>39334e63-260d-4d5e-bb69-237c3ef228cf</vt:lpwstr>
  </property>
  <property fmtid="{D5CDD505-2E9C-101B-9397-08002B2CF9AE}" pid="15" name="_docset_NoMedatataSyncRequired">
    <vt:lpwstr>False</vt:lpwstr>
  </property>
</Properties>
</file>