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handoutMasters/handoutMaster1.xml" ContentType="application/vnd.openxmlformats-officedocument.presentationml.handoutMaster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653" r:id="rId5"/>
    <p:sldMasterId id="2147483656" r:id="rId6"/>
    <p:sldMasterId id="2147483654" r:id="rId7"/>
    <p:sldMasterId id="2147483660" r:id="rId8"/>
  </p:sldMasterIdLst>
  <p:notesMasterIdLst>
    <p:notesMasterId r:id="rId17"/>
  </p:notesMasterIdLst>
  <p:handoutMasterIdLst>
    <p:handoutMasterId r:id="rId18"/>
  </p:handoutMasterIdLst>
  <p:sldIdLst>
    <p:sldId id="256" r:id="rId9"/>
    <p:sldId id="280" r:id="rId10"/>
    <p:sldId id="279" r:id="rId11"/>
    <p:sldId id="281" r:id="rId12"/>
    <p:sldId id="282" r:id="rId13"/>
    <p:sldId id="290" r:id="rId14"/>
    <p:sldId id="291" r:id="rId15"/>
    <p:sldId id="267" r:id="rId16"/>
  </p:sldIdLst>
  <p:sldSz cx="9144000" cy="5143500" type="screen16x9"/>
  <p:notesSz cx="6807200" cy="9939338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VIC" panose="00000500000000000000" pitchFamily="2" charset="0"/>
      <p:regular r:id="rId23"/>
      <p:bold r:id="rId24"/>
      <p:italic r:id="rId25"/>
      <p:boldItalic r:id="rId26"/>
    </p:embeddedFont>
    <p:embeddedFont>
      <p:font typeface="VIC Light" panose="00000400000000000000" pitchFamily="2" charset="0"/>
      <p:regular r:id="rId27"/>
    </p:embeddedFont>
    <p:embeddedFont>
      <p:font typeface="VIC Light Italic" panose="00000400000000000000" pitchFamily="2" charset="0"/>
      <p:regular r:id="rId28"/>
      <p:italic r:id="rId29"/>
    </p:embeddedFont>
    <p:embeddedFont>
      <p:font typeface="VIC Medium" panose="00000600000000000000" pitchFamily="2" charset="0"/>
      <p:regular r:id="rId30"/>
    </p:embeddedFont>
    <p:embeddedFont>
      <p:font typeface="VIC Medium Italic" panose="00000600000000000000" pitchFamily="2" charset="0"/>
      <p:regular r:id="rId31"/>
      <p:italic r:id="rId32"/>
    </p:embeddedFont>
    <p:embeddedFont>
      <p:font typeface="VIC SemiBold" panose="00000700000000000000" pitchFamily="2" charset="0"/>
      <p:regular r:id="rId33"/>
      <p:bold r:id="rId34"/>
    </p:embeddedFont>
    <p:embeddedFont>
      <p:font typeface="VIC SemiBold Italic" panose="00000700000000000000" pitchFamily="2" charset="0"/>
      <p:bold r:id="rId35"/>
      <p:italic r:id="rId36"/>
      <p:boldItalic r:id="rId37"/>
    </p:embeddedFont>
  </p:embeddedFontLst>
  <p:defaultTextStyle>
    <a:defPPr>
      <a:defRPr lang="en-US"/>
    </a:defPPr>
    <a:lvl1pPr marL="0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1pPr>
    <a:lvl2pPr marL="338622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2pPr>
    <a:lvl3pPr marL="677243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3pPr>
    <a:lvl4pPr marL="1015865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4pPr>
    <a:lvl5pPr marL="1354488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5pPr>
    <a:lvl6pPr marL="1693109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6pPr>
    <a:lvl7pPr marL="2031731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7pPr>
    <a:lvl8pPr marL="2370352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8pPr>
    <a:lvl9pPr marL="2708974" algn="l" defTabSz="338622" rtl="0" eaLnBrk="1" latinLnBrk="0" hangingPunct="1">
      <a:defRPr sz="133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91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1547"/>
    <a:srgbClr val="AF272F"/>
    <a:srgbClr val="00A9E0"/>
    <a:srgbClr val="0072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305304-3333-45BA-8C7D-3381A66A6ACC}" v="2" dt="2020-12-11T02:14:24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986"/>
    <p:restoredTop sz="59220" autoAdjust="0"/>
  </p:normalViewPr>
  <p:slideViewPr>
    <p:cSldViewPr snapToGrid="0" snapToObjects="1">
      <p:cViewPr varScale="1">
        <p:scale>
          <a:sx n="84" d="100"/>
          <a:sy n="84" d="100"/>
        </p:scale>
        <p:origin x="1914" y="78"/>
      </p:cViewPr>
      <p:guideLst>
        <p:guide orient="horz" pos="1620"/>
        <p:guide pos="291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handoutMaster" Target="handoutMasters/handoutMaster1.xml"/><Relationship Id="rId26" Type="http://schemas.openxmlformats.org/officeDocument/2006/relationships/font" Target="fonts/font8.fntdata"/><Relationship Id="rId39" Type="http://schemas.openxmlformats.org/officeDocument/2006/relationships/viewProps" Target="viewProps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2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4" Type="http://schemas.openxmlformats.org/officeDocument/2006/relationships/customXml" Target="../customXml/item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Relationship Id="rId43" Type="http://schemas.openxmlformats.org/officeDocument/2006/relationships/customXml" Target="../customXml/item4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7C86310-6867-462B-B88C-F54BE524013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956AFF-3A04-42ED-9AE2-30340430D9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BA44B732-47BE-4C4F-BD0D-EFC2CBFF8DA5}" type="datetimeFigureOut">
              <a:rPr lang="en-AU" smtClean="0"/>
              <a:t>14/12/2020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2CF501-9FB3-435F-B1FD-5C4255733CD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2E7262-4727-4168-A5DB-56D1D887050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1E0F82C1-ECF5-4D04-BD4A-72C4FC61B8F8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53093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5839" y="0"/>
            <a:ext cx="2949786" cy="498693"/>
          </a:xfrm>
          <a:prstGeom prst="rect">
            <a:avLst/>
          </a:prstGeom>
        </p:spPr>
        <p:txBody>
          <a:bodyPr vert="horz" lIns="91559" tIns="45779" rIns="91559" bIns="45779" rtlCol="0"/>
          <a:lstStyle>
            <a:lvl1pPr algn="r">
              <a:defRPr sz="1200"/>
            </a:lvl1pPr>
          </a:lstStyle>
          <a:p>
            <a:fld id="{982DA708-A912-4C43-97E4-B414A18ED776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9" tIns="45779" rIns="91559" bIns="4577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721" y="4783306"/>
            <a:ext cx="5445760" cy="3913615"/>
          </a:xfrm>
          <a:prstGeom prst="rect">
            <a:avLst/>
          </a:prstGeom>
        </p:spPr>
        <p:txBody>
          <a:bodyPr vert="horz" lIns="91559" tIns="45779" rIns="91559" bIns="45779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5839" y="9440647"/>
            <a:ext cx="2949786" cy="498692"/>
          </a:xfrm>
          <a:prstGeom prst="rect">
            <a:avLst/>
          </a:prstGeom>
        </p:spPr>
        <p:txBody>
          <a:bodyPr vert="horz" lIns="91559" tIns="45779" rIns="91559" bIns="45779" rtlCol="0" anchor="b"/>
          <a:lstStyle>
            <a:lvl1pPr algn="r">
              <a:defRPr sz="1200"/>
            </a:lvl1pPr>
          </a:lstStyle>
          <a:p>
            <a:fld id="{F93AFEC0-DC2A-FC49-AFB0-7E69C5102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519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1pPr>
    <a:lvl2pPr marL="338622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2pPr>
    <a:lvl3pPr marL="677243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3pPr>
    <a:lvl4pPr marL="1015865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4pPr>
    <a:lvl5pPr marL="1354488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5pPr>
    <a:lvl6pPr marL="1693109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6pPr>
    <a:lvl7pPr marL="2031731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7pPr>
    <a:lvl8pPr marL="2370352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8pPr>
    <a:lvl9pPr marL="2708974" algn="l" defTabSz="677243" rtl="0" eaLnBrk="1" latinLnBrk="0" hangingPunct="1">
      <a:defRPr sz="88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5589">
              <a:defRPr/>
            </a:pPr>
            <a:endParaRPr lang="en-AU" sz="1400" dirty="0"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0439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AU" sz="1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161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21" indent="-286121" fontAlgn="base">
              <a:spcAft>
                <a:spcPts val="1202"/>
              </a:spcAft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25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21" indent="-286121" fontAlgn="base">
              <a:spcAft>
                <a:spcPts val="1202"/>
              </a:spcAft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441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21" indent="-286121" fontAlgn="base">
              <a:spcAft>
                <a:spcPts val="1202"/>
              </a:spcAft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80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21" indent="-286121" fontAlgn="base">
              <a:spcAft>
                <a:spcPts val="1202"/>
              </a:spcAft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71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6121" indent="-286121" fontAlgn="base">
              <a:spcAft>
                <a:spcPts val="1202"/>
              </a:spcAft>
              <a:buFont typeface="Arial" panose="020B0604020202020204" pitchFamily="34" charset="0"/>
              <a:buChar char="•"/>
            </a:pPr>
            <a:endParaRPr lang="en-AU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71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3AFEC0-DC2A-FC49-AFB0-7E69C510240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8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5896" y="1084588"/>
            <a:ext cx="4822306" cy="17172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3600" b="1" i="0">
                <a:solidFill>
                  <a:schemeClr val="tx1"/>
                </a:solidFill>
                <a:latin typeface="VIC SemiBold Italic" pitchFamily="2" charset="77"/>
              </a:defRPr>
            </a:lvl1pPr>
          </a:lstStyle>
          <a:p>
            <a:r>
              <a:rPr lang="en-US" dirty="0"/>
              <a:t>Main 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35896" y="2801788"/>
            <a:ext cx="4822306" cy="5433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AF272F"/>
                </a:solidFill>
                <a:latin typeface="VIC Light Italic" pitchFamily="2" charset="77"/>
              </a:defRPr>
            </a:lvl1pPr>
            <a:lvl2pPr marL="574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9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73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48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22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97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61C9379-202F-4CBA-9586-83A99BCED2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656146" y="4233042"/>
            <a:ext cx="754370" cy="42810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D3311B-0BC1-40D9-A470-7144807535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35894" y="3345101"/>
            <a:ext cx="4822307" cy="745451"/>
          </a:xfrm>
        </p:spPr>
        <p:txBody>
          <a:bodyPr lIns="0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Author name</a:t>
            </a:r>
          </a:p>
          <a:p>
            <a:pPr lvl="0"/>
            <a:r>
              <a:rPr lang="en-AU"/>
              <a:t>Date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24D0B7B9-4ED1-5C41-BF82-36F575468C1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</a:blip>
          <a:srcRect/>
          <a:stretch/>
        </p:blipFill>
        <p:spPr>
          <a:xfrm>
            <a:off x="0" y="0"/>
            <a:ext cx="40386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44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5896" y="1084588"/>
            <a:ext cx="4822306" cy="1717200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3600">
                <a:solidFill>
                  <a:schemeClr val="tx1"/>
                </a:solidFill>
                <a:latin typeface="VIC SemiBold Italic" panose="00000700000000000000" pitchFamily="2" charset="0"/>
              </a:defRPr>
            </a:lvl1pPr>
          </a:lstStyle>
          <a:p>
            <a:r>
              <a:rPr lang="en-US"/>
              <a:t>Main 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35896" y="2801788"/>
            <a:ext cx="4822306" cy="54331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  <a:latin typeface="VIC Light Italic" panose="00000400000000000000" pitchFamily="2" charset="0"/>
              </a:defRPr>
            </a:lvl1pPr>
            <a:lvl2pPr marL="574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494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24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988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873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448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0229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5976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61C9379-202F-4CBA-9586-83A99BCED2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5894" y="4233042"/>
            <a:ext cx="1586188" cy="428105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DD3311B-0BC1-40D9-A470-71448075354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35894" y="3345101"/>
            <a:ext cx="4822307" cy="745451"/>
          </a:xfrm>
        </p:spPr>
        <p:txBody>
          <a:bodyPr lIns="0">
            <a:normAutofit/>
          </a:bodyPr>
          <a:lstStyle>
            <a:lvl1pPr algn="l">
              <a:lnSpc>
                <a:spcPct val="100000"/>
              </a:lnSpc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AU"/>
              <a:t>Author name</a:t>
            </a:r>
          </a:p>
          <a:p>
            <a:pPr lvl="0"/>
            <a:r>
              <a:rPr lang="en-AU"/>
              <a:t>Date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E43A9BBD-FCBB-C54F-996A-72BA96342B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6241" t="4107" b="13474"/>
          <a:stretch/>
        </p:blipFill>
        <p:spPr>
          <a:xfrm>
            <a:off x="0" y="0"/>
            <a:ext cx="4039106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24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5894" y="1835780"/>
            <a:ext cx="4822306" cy="90690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chemeClr val="tx1"/>
                </a:solidFill>
                <a:latin typeface="VIC SemiBold Italic" pitchFamily="2" charset="77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1F7B5-EDE6-6548-83A7-70186FF580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656146" y="3723091"/>
            <a:ext cx="754370" cy="428105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749981F-FE0E-9A4A-843C-90321C522E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</a:blip>
          <a:srcRect/>
          <a:stretch/>
        </p:blipFill>
        <p:spPr>
          <a:xfrm>
            <a:off x="0" y="0"/>
            <a:ext cx="1133420" cy="156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0054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35894" y="1835780"/>
            <a:ext cx="4822306" cy="906902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 algn="l">
              <a:lnSpc>
                <a:spcPct val="100000"/>
              </a:lnSpc>
              <a:defRPr sz="4400">
                <a:solidFill>
                  <a:schemeClr val="tx1"/>
                </a:solidFill>
                <a:latin typeface="VIC SemiBold Italic" panose="00000700000000000000" pitchFamily="2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15" name="Picture 21">
            <a:extLst>
              <a:ext uri="{FF2B5EF4-FFF2-40B4-BE49-F238E27FC236}">
                <a16:creationId xmlns:a16="http://schemas.microsoft.com/office/drawing/2014/main" id="{A4B33DD4-157D-4469-814E-B34FFED2EF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35894" y="3712426"/>
            <a:ext cx="1586192" cy="428106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982B82A9-C8B4-DA41-9856-9B2ECC853FA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36859" r="6826"/>
          <a:stretch/>
        </p:blipFill>
        <p:spPr>
          <a:xfrm flipH="1">
            <a:off x="-1" y="0"/>
            <a:ext cx="1137962" cy="156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51281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/Lis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9FD8-A937-4694-9463-55835281A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6563" y="700089"/>
            <a:ext cx="6473383" cy="425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Contents, lists and overviews</a:t>
            </a:r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0C2E97-F356-4C4D-A2FD-F18ED7055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6563" y="1343025"/>
            <a:ext cx="6473383" cy="3393279"/>
          </a:xfrm>
        </p:spPr>
        <p:txBody>
          <a:bodyPr anchor="t"/>
          <a:lstStyle>
            <a:lvl1pPr>
              <a:defRPr/>
            </a:lvl1pPr>
            <a:lvl2pPr marL="917600" indent="-34290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Test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4DD713D-8424-B34D-955D-6B97757B41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03006" y="-10465"/>
            <a:ext cx="408697" cy="43424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9DBD423-9015-674F-9C31-1E8EA0EC5C10}"/>
              </a:ext>
            </a:extLst>
          </p:cNvPr>
          <p:cNvCxnSpPr>
            <a:cxnSpLocks/>
          </p:cNvCxnSpPr>
          <p:nvPr userDrawn="1"/>
        </p:nvCxnSpPr>
        <p:spPr>
          <a:xfrm>
            <a:off x="1707356" y="1125540"/>
            <a:ext cx="6473383" cy="0"/>
          </a:xfrm>
          <a:prstGeom prst="line">
            <a:avLst/>
          </a:prstGeom>
          <a:ln w="15875">
            <a:solidFill>
              <a:schemeClr val="accent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6425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09FD8-A937-4694-9463-55835281A5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6564" y="700089"/>
            <a:ext cx="6473382" cy="425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Contents, lists and overviews</a:t>
            </a:r>
            <a:endParaRPr lang="en-AU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0C2E97-F356-4C4D-A2FD-F18ED7055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6563" y="1343025"/>
            <a:ext cx="6473382" cy="3393279"/>
          </a:xfrm>
        </p:spPr>
        <p:txBody>
          <a:bodyPr anchor="t"/>
          <a:lstStyle>
            <a:lvl1pPr>
              <a:buClr>
                <a:schemeClr val="tx2"/>
              </a:buClr>
              <a:defRPr/>
            </a:lvl1pPr>
            <a:lvl2pPr marL="917600" indent="-34290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Test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1453BDA-855F-4F4B-A521-9E669B328A0B}"/>
              </a:ext>
            </a:extLst>
          </p:cNvPr>
          <p:cNvCxnSpPr>
            <a:cxnSpLocks/>
          </p:cNvCxnSpPr>
          <p:nvPr userDrawn="1"/>
        </p:nvCxnSpPr>
        <p:spPr>
          <a:xfrm>
            <a:off x="1707356" y="1125540"/>
            <a:ext cx="6473383" cy="0"/>
          </a:xfrm>
          <a:prstGeom prst="line">
            <a:avLst/>
          </a:prstGeom>
          <a:ln w="15875">
            <a:solidFill>
              <a:schemeClr val="accent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Graphic 8">
            <a:extLst>
              <a:ext uri="{FF2B5EF4-FFF2-40B4-BE49-F238E27FC236}">
                <a16:creationId xmlns:a16="http://schemas.microsoft.com/office/drawing/2014/main" id="{69193C69-AF36-8744-BCDE-E966158F655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02215" y="-10465"/>
            <a:ext cx="408696" cy="434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4827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only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BA6DF9-7824-4339-B198-E3AD012D7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907"/>
            <a:ext cx="6843712" cy="60721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E272D15-7611-4CD2-A1FA-C06CD3F38A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57300"/>
            <a:ext cx="7882746" cy="3492500"/>
          </a:xfrm>
        </p:spPr>
        <p:txBody>
          <a:bodyPr/>
          <a:lstStyle>
            <a:lvl1pPr>
              <a:defRPr b="0" i="0">
                <a:latin typeface="VIC Light Italic" pitchFamily="2" charset="77"/>
              </a:defRPr>
            </a:lvl1pPr>
            <a:lvl2pPr marL="860450" indent="-285750">
              <a:buFontTx/>
              <a:buBlip>
                <a:blip r:embed="rId2"/>
              </a:buBlip>
              <a:defRPr b="0" i="0">
                <a:latin typeface="VIC Light Italic" pitchFamily="2" charset="77"/>
              </a:defRPr>
            </a:lvl2pPr>
            <a:lvl3pPr>
              <a:buFontTx/>
              <a:buBlip>
                <a:blip r:embed="rId2"/>
              </a:buBlip>
              <a:defRPr sz="1400" b="0" i="0">
                <a:latin typeface="VIC Light Italic" pitchFamily="2" charset="77"/>
              </a:defRPr>
            </a:lvl3pPr>
            <a:lvl4pPr marL="2067001" indent="-342900">
              <a:buFontTx/>
              <a:buBlip>
                <a:blip r:embed="rId2"/>
              </a:buBlip>
              <a:defRPr sz="1400" b="0" i="0">
                <a:latin typeface="VIC Light Italic" pitchFamily="2" charset="77"/>
              </a:defRPr>
            </a:lvl4pPr>
            <a:lvl5pPr>
              <a:buFontTx/>
              <a:buBlip>
                <a:blip r:embed="rId2"/>
              </a:buBlip>
              <a:defRPr sz="1400" b="0" i="0">
                <a:latin typeface="VIC Light Italic" pitchFamily="2" charset="7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1E5EDFF-6FD5-FF43-B28F-1D222E37A2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95000"/>
          </a:blip>
          <a:srcRect/>
          <a:stretch/>
        </p:blipFill>
        <p:spPr>
          <a:xfrm>
            <a:off x="8012624" y="0"/>
            <a:ext cx="1131376" cy="150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216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sv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theme" Target="../theme/theme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BF20CB82-7350-4C43-952D-430AFC5F567D}"/>
              </a:ext>
            </a:extLst>
          </p:cNvPr>
          <p:cNvSpPr txBox="1">
            <a:spLocks/>
          </p:cNvSpPr>
          <p:nvPr userDrawn="1"/>
        </p:nvSpPr>
        <p:spPr>
          <a:xfrm>
            <a:off x="6705600" y="491966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62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7243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5865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4488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3109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31731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035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08974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52DC61E2-9D77-428F-B453-5837EE75C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Main heading styles</a:t>
            </a:r>
            <a:endParaRPr lang="en-AU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45D094-D11D-4436-8B0D-A8A73D67E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06880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7" r:id="rId2"/>
    <p:sldLayoutId id="2147483665" r:id="rId3"/>
    <p:sldLayoutId id="2147483668" r:id="rId4"/>
  </p:sldLayoutIdLst>
  <p:hf sldNum="0" hdr="0" ftr="0" dt="0"/>
  <p:txStyles>
    <p:titleStyle>
      <a:lvl1pPr algn="l" defTabSz="5747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VIC SemiBold Italic" pitchFamily="2" charset="77"/>
          <a:ea typeface="+mj-ea"/>
          <a:cs typeface="+mj-cs"/>
        </a:defRPr>
      </a:lvl1pPr>
    </p:titleStyle>
    <p:bodyStyle>
      <a:lvl1pPr marL="0" indent="0" algn="l" defTabSz="5747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1800" b="0" i="0" kern="1200">
          <a:solidFill>
            <a:srgbClr val="00A9E0"/>
          </a:solidFill>
          <a:latin typeface="VIC Light Italic" pitchFamily="2" charset="77"/>
          <a:ea typeface="+mn-ea"/>
          <a:cs typeface="+mn-cs"/>
        </a:defRPr>
      </a:lvl1pPr>
      <a:lvl2pPr marL="574700" indent="0" algn="l" defTabSz="5747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VIC SemiBold Italic" panose="00000700000000000000" pitchFamily="2" charset="0"/>
          <a:ea typeface="+mn-ea"/>
          <a:cs typeface="+mn-cs"/>
        </a:defRPr>
      </a:lvl2pPr>
      <a:lvl3pPr marL="1149401" indent="0" algn="l" defTabSz="5747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2067001" indent="-342900" algn="l" defTabSz="574700" rtl="0" eaLnBrk="1" latinLnBrk="0" hangingPunct="1">
        <a:lnSpc>
          <a:spcPct val="150000"/>
        </a:lnSpc>
        <a:spcBef>
          <a:spcPct val="20000"/>
        </a:spcBef>
        <a:buFontTx/>
        <a:buBlip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702" indent="-342900" algn="l" defTabSz="574700" rtl="0" eaLnBrk="1" latinLnBrk="0" hangingPunct="1">
        <a:lnSpc>
          <a:spcPct val="150000"/>
        </a:lnSpc>
        <a:spcBef>
          <a:spcPct val="20000"/>
        </a:spcBef>
        <a:buClr>
          <a:schemeClr val="accent1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3160852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6pPr>
      <a:lvl7pPr marL="37355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BF20CB82-7350-4C43-952D-430AFC5F567D}"/>
              </a:ext>
            </a:extLst>
          </p:cNvPr>
          <p:cNvSpPr txBox="1">
            <a:spLocks/>
          </p:cNvSpPr>
          <p:nvPr/>
        </p:nvSpPr>
        <p:spPr>
          <a:xfrm>
            <a:off x="6705600" y="491966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62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7243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5865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4488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3109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31731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035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08974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52DC61E2-9D77-428F-B453-5837EE75C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55" y="673964"/>
            <a:ext cx="5531063" cy="451576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/>
              <a:t>Contents, lists and overviews</a:t>
            </a:r>
            <a:endParaRPr lang="en-AU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45D094-D11D-4436-8B0D-A8A73D67E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7356" y="1370013"/>
            <a:ext cx="5064919" cy="32623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Only two text styles, this one</a:t>
            </a:r>
          </a:p>
          <a:p>
            <a:pPr lvl="1"/>
            <a:r>
              <a:rPr lang="en-US" dirty="0"/>
              <a:t>And this one</a:t>
            </a:r>
            <a:endParaRPr lang="en-AU" dirty="0"/>
          </a:p>
          <a:p>
            <a:pPr lvl="2"/>
            <a:r>
              <a:rPr lang="en-AU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Too many levels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914107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9" r:id="rId2"/>
  </p:sldLayoutIdLst>
  <p:hf sldNum="0" hdr="0" ftr="0" dt="0"/>
  <p:txStyles>
    <p:titleStyle>
      <a:lvl1pPr algn="l" defTabSz="574700" rtl="0" eaLnBrk="1" latinLnBrk="0" hangingPunct="1">
        <a:spcBef>
          <a:spcPct val="0"/>
        </a:spcBef>
        <a:buNone/>
        <a:defRPr sz="2000" kern="1200" baseline="0">
          <a:solidFill>
            <a:schemeClr val="tx1"/>
          </a:solidFill>
          <a:latin typeface="VIC SemiBold Italic" panose="00000700000000000000" pitchFamily="2" charset="0"/>
          <a:ea typeface="+mj-ea"/>
          <a:cs typeface="+mj-cs"/>
        </a:defRPr>
      </a:lvl1pPr>
    </p:titleStyle>
    <p:bodyStyle>
      <a:lvl1pPr marL="342900" indent="-342900" algn="l" defTabSz="574700" rtl="0" eaLnBrk="1" latinLnBrk="0" hangingPunct="1">
        <a:lnSpc>
          <a:spcPct val="150000"/>
        </a:lnSpc>
        <a:spcBef>
          <a:spcPct val="20000"/>
        </a:spcBef>
        <a:buClr>
          <a:schemeClr val="accent1"/>
        </a:buClr>
        <a:buFont typeface="+mj-lt"/>
        <a:buAutoNum type="arabicPeriod"/>
        <a:defRPr sz="1800" b="0" i="0" kern="1200">
          <a:solidFill>
            <a:schemeClr val="tx1"/>
          </a:solidFill>
          <a:latin typeface="VIC Light Italic" pitchFamily="2" charset="77"/>
          <a:ea typeface="+mn-ea"/>
          <a:cs typeface="+mn-cs"/>
        </a:defRPr>
      </a:lvl1pPr>
      <a:lvl2pPr marL="917600" indent="-342900" algn="l" defTabSz="574700" rtl="0" eaLnBrk="1" latinLnBrk="0" hangingPunct="1">
        <a:lnSpc>
          <a:spcPct val="150000"/>
        </a:lnSpc>
        <a:spcBef>
          <a:spcPct val="20000"/>
        </a:spcBef>
        <a:buClr>
          <a:schemeClr val="accent1"/>
        </a:buClr>
        <a:buFontTx/>
        <a:buBlip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</a:buBlip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2pPr>
      <a:lvl3pPr marL="1149401" indent="0" algn="l" defTabSz="5747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3pPr>
      <a:lvl4pPr marL="1724101" indent="0" algn="l" defTabSz="574700" rtl="0" eaLnBrk="1" latinLnBrk="0" hangingPunct="1">
        <a:lnSpc>
          <a:spcPct val="100000"/>
        </a:lnSpc>
        <a:spcBef>
          <a:spcPct val="20000"/>
        </a:spcBef>
        <a:buFont typeface="+mj-lt"/>
        <a:buNone/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4pPr>
      <a:lvl5pPr marL="2298802" indent="0" algn="l" defTabSz="5747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+mj-lt"/>
        <a:buNone/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5pPr>
      <a:lvl6pPr marL="2873502" indent="0" algn="l" defTabSz="574700" rtl="0" eaLnBrk="1" latinLnBrk="0" hangingPunct="1">
        <a:lnSpc>
          <a:spcPct val="100000"/>
        </a:lnSpc>
        <a:spcBef>
          <a:spcPct val="20000"/>
        </a:spcBef>
        <a:buFont typeface="+mj-lt"/>
        <a:buNone/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6pPr>
      <a:lvl7pPr marL="3448203" indent="0" algn="l" defTabSz="574700" rtl="0" eaLnBrk="1" latinLnBrk="0" hangingPunct="1">
        <a:lnSpc>
          <a:spcPct val="100000"/>
        </a:lnSpc>
        <a:spcBef>
          <a:spcPct val="20000"/>
        </a:spcBef>
        <a:buFont typeface="+mj-lt"/>
        <a:buNone/>
        <a:defRPr sz="18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7pPr>
      <a:lvl8pPr marL="43102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BF20CB82-7350-4C43-952D-430AFC5F567D}"/>
              </a:ext>
            </a:extLst>
          </p:cNvPr>
          <p:cNvSpPr txBox="1">
            <a:spLocks/>
          </p:cNvSpPr>
          <p:nvPr/>
        </p:nvSpPr>
        <p:spPr>
          <a:xfrm>
            <a:off x="6705600" y="491966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62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7243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5865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4488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3109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31731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035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08974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52DC61E2-9D77-428F-B453-5837EE75C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88" y="648258"/>
            <a:ext cx="7528062" cy="64825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Key point</a:t>
            </a:r>
            <a:endParaRPr lang="en-AU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45D094-D11D-4436-8B0D-A8A73D67E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87288" y="1471613"/>
            <a:ext cx="7528062" cy="3257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7512522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5747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VIC Medium Italic" panose="00000600000000000000" pitchFamily="2" charset="0"/>
          <a:ea typeface="+mj-ea"/>
          <a:cs typeface="+mj-cs"/>
        </a:defRPr>
      </a:lvl1pPr>
    </p:titleStyle>
    <p:bodyStyle>
      <a:lvl1pPr marL="0" indent="0" algn="l" defTabSz="574700" rtl="0" eaLnBrk="1" latinLnBrk="0" hangingPunct="1">
        <a:lnSpc>
          <a:spcPct val="150000"/>
        </a:lnSpc>
        <a:spcBef>
          <a:spcPct val="20000"/>
        </a:spcBef>
        <a:buFont typeface="Arial"/>
        <a:buNone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0" indent="0" algn="l" defTabSz="574700" rtl="0" eaLnBrk="1" latinLnBrk="0" hangingPunct="1">
        <a:lnSpc>
          <a:spcPct val="150000"/>
        </a:lnSpc>
        <a:spcBef>
          <a:spcPct val="20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492301" indent="-342900" algn="l" defTabSz="574700" rtl="0" eaLnBrk="1" latinLnBrk="0" hangingPunct="1">
        <a:lnSpc>
          <a:spcPct val="150000"/>
        </a:lnSpc>
        <a:spcBef>
          <a:spcPct val="20000"/>
        </a:spcBef>
        <a:buFontTx/>
        <a:buBlip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</a:buBlip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2181301" indent="-457200" algn="l" defTabSz="574700" rtl="0" eaLnBrk="1" latinLnBrk="0" hangingPunct="1">
        <a:lnSpc>
          <a:spcPct val="150000"/>
        </a:lnSpc>
        <a:spcBef>
          <a:spcPct val="20000"/>
        </a:spcBef>
        <a:buClr>
          <a:schemeClr val="accent1"/>
        </a:buClr>
        <a:buFont typeface="+mj-lt"/>
        <a:buAutoNum type="arabi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702" indent="-342900" algn="l" defTabSz="574700" rtl="0" eaLnBrk="1" latinLnBrk="0" hangingPunct="1">
        <a:lnSpc>
          <a:spcPct val="150000"/>
        </a:lnSpc>
        <a:spcBef>
          <a:spcPct val="20000"/>
        </a:spcBef>
        <a:buClr>
          <a:schemeClr val="accent1"/>
        </a:buClr>
        <a:buFont typeface="+mj-lt"/>
        <a:buAutoNum type="romanLcPeriod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3160852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6pPr>
      <a:lvl7pPr marL="37355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BF20CB82-7350-4C43-952D-430AFC5F567D}"/>
              </a:ext>
            </a:extLst>
          </p:cNvPr>
          <p:cNvSpPr txBox="1">
            <a:spLocks/>
          </p:cNvSpPr>
          <p:nvPr/>
        </p:nvSpPr>
        <p:spPr>
          <a:xfrm>
            <a:off x="6705600" y="491966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62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7243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5865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4488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3109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31731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035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08974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1" name="Title Placeholder 10">
            <a:extLst>
              <a:ext uri="{FF2B5EF4-FFF2-40B4-BE49-F238E27FC236}">
                <a16:creationId xmlns:a16="http://schemas.microsoft.com/office/drawing/2014/main" id="{52DC61E2-9D77-428F-B453-5837EE75C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907"/>
            <a:ext cx="6836568" cy="6072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Heading in content-heavy slide</a:t>
            </a:r>
            <a:endParaRPr lang="en-AU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45D094-D11D-4436-8B0D-A8A73D67E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1" y="1135856"/>
            <a:ext cx="7882746" cy="3614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Regular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Fifth level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134604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lvl1pPr algn="l" defTabSz="574700" rtl="0" eaLnBrk="1" latinLnBrk="0" hangingPunct="1">
        <a:spcBef>
          <a:spcPct val="0"/>
        </a:spcBef>
        <a:buNone/>
        <a:defRPr sz="2000" b="0" i="0" kern="1200">
          <a:solidFill>
            <a:schemeClr val="tx1"/>
          </a:solidFill>
          <a:latin typeface="VIC Medium Italic" pitchFamily="2" charset="77"/>
          <a:ea typeface="+mj-ea"/>
          <a:cs typeface="+mj-cs"/>
        </a:defRPr>
      </a:lvl1pPr>
    </p:titleStyle>
    <p:bodyStyle>
      <a:lvl1pPr marL="0" indent="0" algn="l" defTabSz="574700" rtl="0" eaLnBrk="1" latinLnBrk="0" hangingPunct="1">
        <a:lnSpc>
          <a:spcPct val="100000"/>
        </a:lnSpc>
        <a:spcBef>
          <a:spcPct val="20000"/>
        </a:spcBef>
        <a:buFont typeface="Arial"/>
        <a:buNone/>
        <a:defRPr sz="14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1pPr>
      <a:lvl2pPr marL="860450" indent="-285750" algn="l" defTabSz="574700" rtl="0" eaLnBrk="1" latinLnBrk="0" hangingPunct="1">
        <a:lnSpc>
          <a:spcPct val="100000"/>
        </a:lnSpc>
        <a:spcBef>
          <a:spcPct val="20000"/>
        </a:spcBef>
        <a:buFontTx/>
        <a:buBlip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</a:buBlip>
        <a:defRPr sz="14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2pPr>
      <a:lvl3pPr marL="1435151" indent="-285750" algn="l" defTabSz="5747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+mj-lt"/>
        <a:buAutoNum type="arabicPeriod"/>
        <a:defRPr sz="1400" b="0" i="0" kern="1200">
          <a:solidFill>
            <a:schemeClr val="tx2"/>
          </a:solidFill>
          <a:latin typeface="VIC Light Italic" pitchFamily="2" charset="77"/>
          <a:ea typeface="+mn-ea"/>
          <a:cs typeface="+mn-cs"/>
        </a:defRPr>
      </a:lvl3pPr>
      <a:lvl4pPr marL="2067001" indent="-342900" algn="l" defTabSz="574700" rtl="0" eaLnBrk="1" latinLnBrk="0" hangingPunct="1">
        <a:lnSpc>
          <a:spcPct val="100000"/>
        </a:lnSpc>
        <a:spcBef>
          <a:spcPct val="20000"/>
        </a:spcBef>
        <a:buFontTx/>
        <a:buBlip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</a:buBlip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702" indent="-342900" algn="l" defTabSz="5747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+mj-lt"/>
        <a:buAutoNum type="arabicPeriod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3160852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6pPr>
      <a:lvl7pPr marL="37355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14">
            <a:extLst>
              <a:ext uri="{FF2B5EF4-FFF2-40B4-BE49-F238E27FC236}">
                <a16:creationId xmlns:a16="http://schemas.microsoft.com/office/drawing/2014/main" id="{BF20CB82-7350-4C43-952D-430AFC5F567D}"/>
              </a:ext>
            </a:extLst>
          </p:cNvPr>
          <p:cNvSpPr txBox="1">
            <a:spLocks/>
          </p:cNvSpPr>
          <p:nvPr/>
        </p:nvSpPr>
        <p:spPr>
          <a:xfrm>
            <a:off x="6705600" y="4919666"/>
            <a:ext cx="2133600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3862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77243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15865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54488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93109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31731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70352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08974" algn="l" defTabSz="338622" rtl="0" eaLnBrk="1" latinLnBrk="0" hangingPunct="1">
              <a:defRPr sz="13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E45D094-D11D-4436-8B0D-A8A73D67E8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8694" y="1135856"/>
            <a:ext cx="7193756" cy="3614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Regular text for captions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67630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txStyles>
    <p:titleStyle>
      <a:lvl1pPr algn="l" defTabSz="574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VIC Medium Italic" panose="00000600000000000000" pitchFamily="2" charset="0"/>
          <a:ea typeface="+mj-ea"/>
          <a:cs typeface="+mj-cs"/>
        </a:defRPr>
      </a:lvl1pPr>
    </p:titleStyle>
    <p:bodyStyle>
      <a:lvl1pPr marL="0" indent="0" algn="l" defTabSz="574700" rtl="0" eaLnBrk="1" latinLnBrk="0" hangingPunct="1">
        <a:lnSpc>
          <a:spcPct val="100000"/>
        </a:lnSpc>
        <a:spcBef>
          <a:spcPct val="20000"/>
        </a:spcBef>
        <a:buFont typeface="Arial"/>
        <a:buNone/>
        <a:defRPr sz="1000" kern="1200">
          <a:solidFill>
            <a:schemeClr val="tx2"/>
          </a:solidFill>
          <a:latin typeface="+mn-lt"/>
          <a:ea typeface="+mn-ea"/>
          <a:cs typeface="+mn-cs"/>
        </a:defRPr>
      </a:lvl1pPr>
      <a:lvl2pPr marL="574700" indent="0" algn="l" defTabSz="574700" rtl="0" eaLnBrk="1" latinLnBrk="0" hangingPunct="1">
        <a:lnSpc>
          <a:spcPct val="100000"/>
        </a:lnSpc>
        <a:spcBef>
          <a:spcPct val="20000"/>
        </a:spcBef>
        <a:buFont typeface="Arial" panose="020B0604020202020204" pitchFamily="34" charset="0"/>
        <a:buNone/>
        <a:defRPr sz="1000" kern="1200">
          <a:solidFill>
            <a:schemeClr val="tx2"/>
          </a:solidFill>
          <a:latin typeface="+mn-lt"/>
          <a:ea typeface="+mn-ea"/>
          <a:cs typeface="+mn-cs"/>
        </a:defRPr>
      </a:lvl2pPr>
      <a:lvl3pPr marL="1435151" indent="-285750" algn="l" defTabSz="574700" rtl="0" eaLnBrk="1" latinLnBrk="0" hangingPunct="1">
        <a:lnSpc>
          <a:spcPct val="100000"/>
        </a:lnSpc>
        <a:spcBef>
          <a:spcPct val="20000"/>
        </a:spcBef>
        <a:buFontTx/>
        <a:buBlip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</a:buBlip>
        <a:defRPr sz="1000" kern="1200">
          <a:solidFill>
            <a:schemeClr val="tx2"/>
          </a:solidFill>
          <a:latin typeface="+mn-lt"/>
          <a:ea typeface="+mn-ea"/>
          <a:cs typeface="+mn-cs"/>
        </a:defRPr>
      </a:lvl3pPr>
      <a:lvl4pPr marL="2067001" indent="-342900" algn="l" defTabSz="574700" rtl="0" eaLnBrk="1" latinLnBrk="0" hangingPunct="1">
        <a:lnSpc>
          <a:spcPct val="100000"/>
        </a:lnSpc>
        <a:spcBef>
          <a:spcPct val="20000"/>
        </a:spcBef>
        <a:buFontTx/>
        <a:buBlip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</a:buBlip>
        <a:defRPr sz="1000" kern="1200">
          <a:solidFill>
            <a:schemeClr val="tx2"/>
          </a:solidFill>
          <a:latin typeface="+mn-lt"/>
          <a:ea typeface="+mn-ea"/>
          <a:cs typeface="+mn-cs"/>
        </a:defRPr>
      </a:lvl4pPr>
      <a:lvl5pPr marL="2641702" indent="-342900" algn="l" defTabSz="574700" rtl="0" eaLnBrk="1" latinLnBrk="0" hangingPunct="1">
        <a:lnSpc>
          <a:spcPct val="100000"/>
        </a:lnSpc>
        <a:spcBef>
          <a:spcPct val="20000"/>
        </a:spcBef>
        <a:buClr>
          <a:schemeClr val="accent1"/>
        </a:buClr>
        <a:buFont typeface="+mj-lt"/>
        <a:buAutoNum type="arabicPeriod"/>
        <a:defRPr sz="1000" kern="1200">
          <a:solidFill>
            <a:schemeClr val="tx2"/>
          </a:solidFill>
          <a:latin typeface="+mn-lt"/>
          <a:ea typeface="+mn-ea"/>
          <a:cs typeface="+mn-cs"/>
        </a:defRPr>
      </a:lvl5pPr>
      <a:lvl6pPr marL="3160852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6pPr>
      <a:lvl7pPr marL="37355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7pPr>
      <a:lvl8pPr marL="43102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8pPr>
      <a:lvl9pPr marL="4884953" indent="-287350" algn="l" defTabSz="574700" rtl="0" eaLnBrk="1" latinLnBrk="0" hangingPunct="1">
        <a:spcBef>
          <a:spcPct val="20000"/>
        </a:spcBef>
        <a:buFont typeface="Arial"/>
        <a:buChar char="•"/>
        <a:defRPr sz="25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1pPr>
      <a:lvl2pPr marL="574700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2pPr>
      <a:lvl3pPr marL="11494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3pPr>
      <a:lvl4pPr marL="1724101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4pPr>
      <a:lvl5pPr marL="22988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5pPr>
      <a:lvl6pPr marL="28735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6pPr>
      <a:lvl7pPr marL="3448202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7pPr>
      <a:lvl8pPr marL="40229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8pPr>
      <a:lvl9pPr marL="4597603" algn="l" defTabSz="574700" rtl="0" eaLnBrk="1" latinLnBrk="0" hangingPunct="1">
        <a:defRPr sz="22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emf"/><Relationship Id="rId4" Type="http://schemas.openxmlformats.org/officeDocument/2006/relationships/image" Target="../media/image2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g"/><Relationship Id="rId5" Type="http://schemas.openxmlformats.org/officeDocument/2006/relationships/image" Target="../media/image22.emf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1A455-E48F-45E6-944F-BBC7F415F5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35896" y="881381"/>
            <a:ext cx="4822306" cy="1717200"/>
          </a:xfrm>
        </p:spPr>
        <p:txBody>
          <a:bodyPr>
            <a:normAutofit/>
          </a:bodyPr>
          <a:lstStyle/>
          <a:p>
            <a:r>
              <a:rPr lang="en-AU" sz="1800" dirty="0">
                <a:latin typeface="+mj-lt"/>
              </a:rPr>
              <a:t>2020-21 Public Accounts and Estimates Committee</a:t>
            </a:r>
            <a:br>
              <a:rPr lang="en-AU" sz="1800" dirty="0">
                <a:latin typeface="+mj-lt"/>
              </a:rPr>
            </a:br>
            <a:r>
              <a:rPr lang="en-AU" sz="1800" dirty="0">
                <a:solidFill>
                  <a:schemeClr val="tx1">
                    <a:lumMod val="60000"/>
                    <a:lumOff val="40000"/>
                  </a:schemeClr>
                </a:solidFill>
                <a:latin typeface="+mj-lt"/>
              </a:rPr>
              <a:t>Budget Estimates Hearing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9E0AE588-8F29-044C-871B-5E05DC4C7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35895" y="2801788"/>
            <a:ext cx="5118637" cy="848114"/>
          </a:xfrm>
        </p:spPr>
        <p:txBody>
          <a:bodyPr>
            <a:normAutofit/>
          </a:bodyPr>
          <a:lstStyle/>
          <a:p>
            <a:r>
              <a:rPr lang="en-US" dirty="0">
                <a:latin typeface="VIC Light" pitchFamily="2" charset="77"/>
              </a:rPr>
              <a:t>The Hon. Jill Hennessy MP</a:t>
            </a:r>
          </a:p>
          <a:p>
            <a:r>
              <a:rPr lang="en-US" dirty="0">
                <a:latin typeface="VIC Light" pitchFamily="2" charset="77"/>
              </a:rPr>
              <a:t>Attorney-General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1D3692-10E0-4453-ADD2-99527AEFCB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35894" y="3649902"/>
            <a:ext cx="4822307" cy="320965"/>
          </a:xfrm>
        </p:spPr>
        <p:txBody>
          <a:bodyPr>
            <a:normAutofit/>
          </a:bodyPr>
          <a:lstStyle/>
          <a:p>
            <a:r>
              <a:rPr lang="en-AU" sz="1100" b="1" dirty="0">
                <a:latin typeface="VIC Light Italic" pitchFamily="2" charset="77"/>
              </a:rPr>
              <a:t>Tuesday 15 December 2020</a:t>
            </a:r>
          </a:p>
        </p:txBody>
      </p:sp>
    </p:spTree>
    <p:extLst>
      <p:ext uri="{BB962C8B-B14F-4D97-AF65-F5344CB8AC3E}">
        <p14:creationId xmlns:p14="http://schemas.microsoft.com/office/powerpoint/2010/main" val="2859431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2018 Election Commitments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69CFE-9D90-4055-BE84-FDEAF113F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1" y="1193587"/>
            <a:ext cx="5185995" cy="3006942"/>
          </a:xfrm>
        </p:spPr>
        <p:txBody>
          <a:bodyPr>
            <a:normAutofit/>
          </a:bodyPr>
          <a:lstStyle/>
          <a:p>
            <a:pPr marL="49213" lvl="1" indent="0">
              <a:lnSpc>
                <a:spcPct val="110000"/>
              </a:lnSpc>
              <a:spcAft>
                <a:spcPts val="600"/>
              </a:spcAft>
              <a:buNone/>
              <a:defRPr/>
            </a:pPr>
            <a:r>
              <a:rPr lang="en-GB" altLang="en-US" sz="1200" dirty="0">
                <a:latin typeface="VIC Medium" pitchFamily="2" charset="77"/>
              </a:rPr>
              <a:t>The Victorian Government is getting on with its key election commitments, including:</a:t>
            </a:r>
          </a:p>
          <a:p>
            <a:pPr marL="360363" lvl="1" indent="-311150">
              <a:spcAft>
                <a:spcPts val="600"/>
              </a:spcAft>
              <a:defRPr/>
            </a:pPr>
            <a:r>
              <a:rPr lang="en-GB" altLang="en-US" sz="1200" dirty="0">
                <a:latin typeface="VIC Light" pitchFamily="2" charset="77"/>
              </a:rPr>
              <a:t>Rebuilding Bendigo Law Courts</a:t>
            </a:r>
          </a:p>
          <a:p>
            <a:pPr marL="360363" lvl="1" indent="-311150">
              <a:spcAft>
                <a:spcPts val="600"/>
              </a:spcAft>
              <a:defRPr/>
            </a:pPr>
            <a:r>
              <a:rPr lang="en-GB" altLang="en-US" sz="1200" dirty="0">
                <a:latin typeface="VIC Light" pitchFamily="2" charset="77"/>
              </a:rPr>
              <a:t>Criminalising wage theft</a:t>
            </a:r>
          </a:p>
          <a:p>
            <a:pPr marL="360363" lvl="1" indent="-311150">
              <a:spcAft>
                <a:spcPts val="600"/>
              </a:spcAft>
              <a:defRPr/>
            </a:pPr>
            <a:r>
              <a:rPr lang="en-GB" altLang="en-US" sz="1200" dirty="0">
                <a:latin typeface="VIC Light" pitchFamily="2" charset="77"/>
              </a:rPr>
              <a:t>Introducing new workplace manslaughter offences</a:t>
            </a:r>
          </a:p>
          <a:p>
            <a:pPr marL="360363" lvl="1" indent="-311150">
              <a:spcAft>
                <a:spcPts val="600"/>
              </a:spcAft>
              <a:defRPr/>
            </a:pPr>
            <a:r>
              <a:rPr lang="en-AU" altLang="en-US" sz="1200" dirty="0">
                <a:latin typeface="VIC Light" pitchFamily="2" charset="77"/>
              </a:rPr>
              <a:t>Introducing a new ‘homicide by firearm’ offence</a:t>
            </a:r>
            <a:endParaRPr lang="en-GB" altLang="en-US" sz="1200" dirty="0">
              <a:latin typeface="VIC Light" pitchFamily="2" charset="77"/>
            </a:endParaRPr>
          </a:p>
        </p:txBody>
      </p:sp>
      <p:pic>
        <p:nvPicPr>
          <p:cNvPr id="7" name="Picture 6" descr="A large brick building&#10;&#10;Description automatically generated">
            <a:extLst>
              <a:ext uri="{FF2B5EF4-FFF2-40B4-BE49-F238E27FC236}">
                <a16:creationId xmlns:a16="http://schemas.microsoft.com/office/drawing/2014/main" id="{659042E6-840B-7649-A977-1524A8ED0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067" y="3127989"/>
            <a:ext cx="2930068" cy="1465034"/>
          </a:xfrm>
          <a:prstGeom prst="rect">
            <a:avLst/>
          </a:prstGeom>
        </p:spPr>
      </p:pic>
      <p:pic>
        <p:nvPicPr>
          <p:cNvPr id="3" name="Picture 2" descr="A room filled with furniture and a large window&#10;&#10;Description automatically generated">
            <a:extLst>
              <a:ext uri="{FF2B5EF4-FFF2-40B4-BE49-F238E27FC236}">
                <a16:creationId xmlns:a16="http://schemas.microsoft.com/office/drawing/2014/main" id="{623B39C6-63E8-9E4D-8721-E042D036E9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551" y="3127989"/>
            <a:ext cx="2930068" cy="1465034"/>
          </a:xfrm>
          <a:prstGeom prst="rect">
            <a:avLst/>
          </a:prstGeom>
        </p:spPr>
      </p:pic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695E24FC-3E14-3F4D-BE92-24930F66C71D}"/>
              </a:ext>
            </a:extLst>
          </p:cNvPr>
          <p:cNvSpPr txBox="1">
            <a:spLocks/>
          </p:cNvSpPr>
          <p:nvPr/>
        </p:nvSpPr>
        <p:spPr>
          <a:xfrm>
            <a:off x="683411" y="4695136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5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5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5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5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FontTx/>
              <a:buNone/>
              <a:defRPr/>
            </a:pPr>
            <a:r>
              <a:rPr lang="en-GB" altLang="en-US" sz="1200" i="1" dirty="0">
                <a:latin typeface="VIC" pitchFamily="2" charset="77"/>
              </a:rPr>
              <a:t>Bendigo Law Courts</a:t>
            </a:r>
          </a:p>
        </p:txBody>
      </p:sp>
    </p:spTree>
    <p:extLst>
      <p:ext uri="{BB962C8B-B14F-4D97-AF65-F5344CB8AC3E}">
        <p14:creationId xmlns:p14="http://schemas.microsoft.com/office/powerpoint/2010/main" val="257120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2020-21 Budget Initiatives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69CFE-9D90-4055-BE84-FDEAF113F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164084"/>
            <a:ext cx="3992680" cy="324129"/>
          </a:xfrm>
        </p:spPr>
        <p:txBody>
          <a:bodyPr>
            <a:normAutofit/>
          </a:bodyPr>
          <a:lstStyle/>
          <a:p>
            <a:pPr marL="49213" lvl="1" indent="0">
              <a:lnSpc>
                <a:spcPct val="110000"/>
              </a:lnSpc>
              <a:buNone/>
              <a:defRPr/>
            </a:pPr>
            <a:r>
              <a:rPr lang="en-GB" altLang="en-US" sz="1200" dirty="0">
                <a:latin typeface="VIC Medium" pitchFamily="2" charset="77"/>
              </a:rPr>
              <a:t>Output initiatives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B27DC3A-9700-0846-B63F-CF5D1E4C6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8038207"/>
              </p:ext>
            </p:extLst>
          </p:nvPr>
        </p:nvGraphicFramePr>
        <p:xfrm>
          <a:off x="628650" y="1559725"/>
          <a:ext cx="7774406" cy="3317044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2322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34650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437434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681863">
                <a:tc rowSpan="5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>
                          <a:latin typeface="VIC" pitchFamily="2" charset="77"/>
                        </a:rPr>
                        <a:t>$43.6 </a:t>
                      </a:r>
                      <a:r>
                        <a:rPr lang="en-US" b="1" i="0" dirty="0">
                          <a:latin typeface="VIC" pitchFamily="2" charset="77"/>
                        </a:rPr>
                        <a:t>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kern="1200" dirty="0">
                          <a:solidFill>
                            <a:schemeClr val="dk1"/>
                          </a:solidFill>
                          <a:latin typeface="VIC" pitchFamily="2" charset="77"/>
                          <a:ea typeface="+mn-ea"/>
                          <a:cs typeface="+mn-cs"/>
                        </a:rPr>
                        <a:t>building capacity in our justice system and helping to reduce delays caused by coronavirus (COVID‑19) 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VIC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  <a:tr h="5748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$8.3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kern="1200" dirty="0">
                          <a:solidFill>
                            <a:schemeClr val="dk1"/>
                          </a:solidFill>
                          <a:latin typeface="VIC" pitchFamily="2" charset="77"/>
                          <a:ea typeface="+mn-ea"/>
                          <a:cs typeface="+mn-cs"/>
                        </a:rPr>
                        <a:t>additional legal assistance services and information and communications technology upgrades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221080"/>
                  </a:ext>
                </a:extLst>
              </a:tr>
              <a:tr h="57487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$5.9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kern="1200" dirty="0">
                          <a:solidFill>
                            <a:schemeClr val="dk1"/>
                          </a:solidFill>
                          <a:latin typeface="VIC" pitchFamily="2" charset="77"/>
                          <a:ea typeface="+mn-ea"/>
                          <a:cs typeface="+mn-cs"/>
                        </a:rPr>
                        <a:t>delivering forensic medical services to police and courts 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VIC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4423518"/>
                  </a:ext>
                </a:extLst>
              </a:tr>
              <a:tr h="6818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$5.8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kern="1200" dirty="0">
                          <a:solidFill>
                            <a:schemeClr val="dk1"/>
                          </a:solidFill>
                          <a:latin typeface="VIC" pitchFamily="2" charset="77"/>
                          <a:ea typeface="+mn-ea"/>
                          <a:cs typeface="+mn-cs"/>
                        </a:rPr>
                        <a:t>Royal Commission into the Management of Police Informants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9038778"/>
                  </a:ext>
                </a:extLst>
              </a:tr>
              <a:tr h="803566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$3.9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400" b="0" i="0" kern="1200" dirty="0">
                          <a:solidFill>
                            <a:schemeClr val="dk1"/>
                          </a:solidFill>
                          <a:latin typeface="VIC" pitchFamily="2" charset="77"/>
                          <a:ea typeface="+mn-ea"/>
                          <a:cs typeface="+mn-cs"/>
                        </a:rPr>
                        <a:t>ensuring young and disadvantaged Victorians have access to community legal services </a:t>
                      </a:r>
                      <a:endParaRPr lang="en-US" sz="1400" b="0" i="0" kern="1200" dirty="0">
                        <a:solidFill>
                          <a:schemeClr val="dk1"/>
                        </a:solidFill>
                        <a:latin typeface="VIC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0051161"/>
                  </a:ext>
                </a:extLst>
              </a:tr>
            </a:tbl>
          </a:graphicData>
        </a:graphic>
      </p:graphicFrame>
      <p:pic>
        <p:nvPicPr>
          <p:cNvPr id="15" name="Picture 14">
            <a:extLst>
              <a:ext uri="{FF2B5EF4-FFF2-40B4-BE49-F238E27FC236}">
                <a16:creationId xmlns:a16="http://schemas.microsoft.com/office/drawing/2014/main" id="{59E95687-7131-6244-A37E-CA3EA0E5BB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035" y="2378794"/>
            <a:ext cx="674462" cy="62045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93E5004-2A47-F740-913A-21B11DCA14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378" y="4121994"/>
            <a:ext cx="589127" cy="58912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C70CEDA-73E5-AC40-ADAA-7C887822A3A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0587" y="3229189"/>
            <a:ext cx="608882" cy="650874"/>
          </a:xfrm>
          <a:prstGeom prst="rect">
            <a:avLst/>
          </a:prstGeom>
        </p:spPr>
      </p:pic>
      <p:pic>
        <p:nvPicPr>
          <p:cNvPr id="31" name="Picture 30" descr="A picture containing drawing&#10;&#10;Description automatically generated">
            <a:extLst>
              <a:ext uri="{FF2B5EF4-FFF2-40B4-BE49-F238E27FC236}">
                <a16:creationId xmlns:a16="http://schemas.microsoft.com/office/drawing/2014/main" id="{61605291-933F-744E-8E93-9C069BD5CE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3378" y="1647437"/>
            <a:ext cx="616091" cy="616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919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2020-21 Budget Initiatives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69CFE-9D90-4055-BE84-FDEAF113F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150930"/>
            <a:ext cx="3992680" cy="324129"/>
          </a:xfrm>
        </p:spPr>
        <p:txBody>
          <a:bodyPr>
            <a:normAutofit/>
          </a:bodyPr>
          <a:lstStyle/>
          <a:p>
            <a:pPr marL="49213" lvl="1" indent="0">
              <a:lnSpc>
                <a:spcPct val="110000"/>
              </a:lnSpc>
              <a:buNone/>
              <a:defRPr/>
            </a:pPr>
            <a:r>
              <a:rPr lang="en-GB" altLang="en-US" sz="1200" dirty="0">
                <a:latin typeface="VIC Medium" pitchFamily="2" charset="77"/>
              </a:rPr>
              <a:t>Output initiatives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B27DC3A-9700-0846-B63F-CF5D1E4C66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5755158"/>
              </p:ext>
            </p:extLst>
          </p:nvPr>
        </p:nvGraphicFramePr>
        <p:xfrm>
          <a:off x="628650" y="1526237"/>
          <a:ext cx="7774406" cy="1198857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2322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15428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456656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650458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$3.0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en-AU" sz="1200" dirty="0">
                          <a:latin typeface="VIC Medium" panose="00000600000000000000" pitchFamily="2" charset="0"/>
                        </a:rPr>
                        <a:t>supporting community legal centres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  <a:tr h="548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$2.5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200" dirty="0">
                          <a:latin typeface="VIC Medium" panose="00000600000000000000" pitchFamily="2" charset="0"/>
                        </a:rPr>
                        <a:t>continuation funding for the Office of the Public Advocate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221080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4DCBDB6-979B-0F46-A032-2065658E4E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0863639"/>
              </p:ext>
            </p:extLst>
          </p:nvPr>
        </p:nvGraphicFramePr>
        <p:xfrm>
          <a:off x="628650" y="3175481"/>
          <a:ext cx="7774406" cy="1371359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2322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15428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456656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650458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$20.2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over two years for enabling economic recovery and development through Traditional Owners’ Corporations, including: </a:t>
                      </a:r>
                    </a:p>
                    <a:p>
                      <a:pPr marL="171450" lvl="0" indent="-1714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$11.3 million – </a:t>
                      </a:r>
                      <a:r>
                        <a:rPr lang="en-AU" altLang="en-US" sz="1200" dirty="0" err="1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Dja</a:t>
                      </a: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 </a:t>
                      </a:r>
                      <a:r>
                        <a:rPr lang="en-AU" altLang="en-US" sz="1200" dirty="0" err="1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Dja</a:t>
                      </a: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 Wurrung Clans Aboriginal Corporation </a:t>
                      </a:r>
                    </a:p>
                    <a:p>
                      <a:pPr marL="171450" lvl="0" indent="-1714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$8.9 million – Traditional Owner corporations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  <a:tr h="5483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$25.1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5747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to progress agreements under the </a:t>
                      </a:r>
                      <a:r>
                        <a:rPr lang="en-AU" altLang="en-US" sz="1200" b="0" i="1" dirty="0">
                          <a:latin typeface="VIC Medium" pitchFamily="2" charset="77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Traditional Owner Settlement Act 2010</a:t>
                      </a:r>
                      <a:endParaRPr lang="en-AU" sz="1200" b="0" i="1" kern="1200" dirty="0">
                        <a:solidFill>
                          <a:schemeClr val="dk1"/>
                        </a:solidFill>
                        <a:latin typeface="VIC Medium" pitchFamily="2" charset="77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221080"/>
                  </a:ext>
                </a:extLst>
              </a:tr>
            </a:tbl>
          </a:graphicData>
        </a:graphic>
      </p:graphicFrame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9B5001FD-D2A4-CA49-822C-44CEBDEE2F2D}"/>
              </a:ext>
            </a:extLst>
          </p:cNvPr>
          <p:cNvSpPr txBox="1">
            <a:spLocks/>
          </p:cNvSpPr>
          <p:nvPr/>
        </p:nvSpPr>
        <p:spPr>
          <a:xfrm>
            <a:off x="628650" y="2838868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altLang="en-US" sz="1800" i="1" dirty="0">
                <a:latin typeface="VIC" pitchFamily="2" charset="77"/>
                <a:ea typeface="VIC Medium" panose="00000600000000000000" pitchFamily="2" charset="0"/>
                <a:cs typeface="VIC Medium" panose="00000600000000000000" pitchFamily="2" charset="0"/>
              </a:rPr>
              <a:t>Whole of government – Aboriginal Affairs – BP3 </a:t>
            </a:r>
            <a:r>
              <a:rPr lang="en-AU" altLang="en-US" sz="1800" i="1" dirty="0" err="1">
                <a:latin typeface="VIC" pitchFamily="2" charset="77"/>
                <a:ea typeface="VIC Medium" panose="00000600000000000000" pitchFamily="2" charset="0"/>
                <a:cs typeface="VIC Medium" panose="00000600000000000000" pitchFamily="2" charset="0"/>
              </a:rPr>
              <a:t>pg</a:t>
            </a:r>
            <a:r>
              <a:rPr lang="en-AU" altLang="en-US" sz="1800" i="1" dirty="0">
                <a:latin typeface="VIC" pitchFamily="2" charset="77"/>
                <a:ea typeface="VIC Medium" panose="00000600000000000000" pitchFamily="2" charset="0"/>
                <a:cs typeface="VIC Medium" panose="00000600000000000000" pitchFamily="2" charset="0"/>
              </a:rPr>
              <a:t> 10.</a:t>
            </a: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AB23BB9F-41DB-1E4F-AB8A-8EAFFA2D5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05" y="1795138"/>
            <a:ext cx="674462" cy="620452"/>
          </a:xfrm>
          <a:prstGeom prst="rect">
            <a:avLst/>
          </a:prstGeom>
        </p:spPr>
      </p:pic>
      <p:pic>
        <p:nvPicPr>
          <p:cNvPr id="36" name="Picture 35" descr="A picture containing keyboard&#10;&#10;Description automatically generated">
            <a:extLst>
              <a:ext uri="{FF2B5EF4-FFF2-40B4-BE49-F238E27FC236}">
                <a16:creationId xmlns:a16="http://schemas.microsoft.com/office/drawing/2014/main" id="{045A233D-B2D0-634E-ABB6-93EF320AF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1432" y="3486260"/>
            <a:ext cx="559807" cy="746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685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2020-21 Budget Initiatives</a:t>
            </a:r>
          </a:p>
        </p:txBody>
      </p:sp>
      <p:pic>
        <p:nvPicPr>
          <p:cNvPr id="32" name="Picture 31" descr="A large room&#10;&#10;Description automatically generated">
            <a:extLst>
              <a:ext uri="{FF2B5EF4-FFF2-40B4-BE49-F238E27FC236}">
                <a16:creationId xmlns:a16="http://schemas.microsoft.com/office/drawing/2014/main" id="{64D8B6C1-89A8-0A41-BD1F-CD97DCB94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2924460"/>
            <a:ext cx="2666343" cy="1777561"/>
          </a:xfrm>
          <a:prstGeom prst="rect">
            <a:avLst/>
          </a:prstGeom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E5F89EB-A665-6C4C-A01B-4BB243A51F7E}"/>
              </a:ext>
            </a:extLst>
          </p:cNvPr>
          <p:cNvSpPr txBox="1">
            <a:spLocks/>
          </p:cNvSpPr>
          <p:nvPr/>
        </p:nvSpPr>
        <p:spPr>
          <a:xfrm>
            <a:off x="628650" y="1150930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FontTx/>
              <a:buNone/>
              <a:defRPr/>
            </a:pPr>
            <a:r>
              <a:rPr lang="en-GB" altLang="en-US" sz="1200" dirty="0">
                <a:latin typeface="VIC Medium" pitchFamily="2" charset="77"/>
              </a:rPr>
              <a:t>Court Services Victoria – output initiatives</a:t>
            </a:r>
          </a:p>
        </p:txBody>
      </p:sp>
      <p:graphicFrame>
        <p:nvGraphicFramePr>
          <p:cNvPr id="37" name="Table 36">
            <a:extLst>
              <a:ext uri="{FF2B5EF4-FFF2-40B4-BE49-F238E27FC236}">
                <a16:creationId xmlns:a16="http://schemas.microsoft.com/office/drawing/2014/main" id="{2D27651E-28FE-B341-85FA-0D8C73A589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3709787"/>
              </p:ext>
            </p:extLst>
          </p:nvPr>
        </p:nvGraphicFramePr>
        <p:xfrm>
          <a:off x="628650" y="1509303"/>
          <a:ext cx="7774406" cy="10058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2322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15428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456656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6504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$28.3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AU" altLang="en-US" sz="1200" dirty="0">
                          <a:latin typeface="VIC Medium" pitchFamily="2" charset="77"/>
                        </a:rPr>
                        <a:t>in output funding which includes: 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 dirty="0">
                          <a:latin typeface="VIC Medium" pitchFamily="2" charset="77"/>
                        </a:rPr>
                        <a:t>$8.8 million for Sunshine Law Courts Redevelopment;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>
                          <a:latin typeface="VIC Medium" pitchFamily="2" charset="77"/>
                        </a:rPr>
                        <a:t>$8.2 </a:t>
                      </a:r>
                      <a:r>
                        <a:rPr lang="en-AU" altLang="en-US" sz="1200" dirty="0">
                          <a:latin typeface="VIC Medium" pitchFamily="2" charset="77"/>
                        </a:rPr>
                        <a:t>million for Court response to coronavirus (COVID‑19);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 dirty="0">
                          <a:latin typeface="VIC Medium" pitchFamily="2" charset="77"/>
                        </a:rPr>
                        <a:t>$3.5 million for Implementing youth control orders and intensive bail orders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</a:tbl>
          </a:graphicData>
        </a:graphic>
      </p:graphicFrame>
      <p:pic>
        <p:nvPicPr>
          <p:cNvPr id="39" name="Picture 38">
            <a:extLst>
              <a:ext uri="{FF2B5EF4-FFF2-40B4-BE49-F238E27FC236}">
                <a16:creationId xmlns:a16="http://schemas.microsoft.com/office/drawing/2014/main" id="{C5A902A6-838B-E546-A494-59CB01239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105" y="1693540"/>
            <a:ext cx="674462" cy="620452"/>
          </a:xfrm>
          <a:prstGeom prst="rect">
            <a:avLst/>
          </a:prstGeom>
        </p:spPr>
      </p:pic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F9D2C18E-8777-984A-9B42-4E40E9BD7017}"/>
              </a:ext>
            </a:extLst>
          </p:cNvPr>
          <p:cNvSpPr txBox="1">
            <a:spLocks/>
          </p:cNvSpPr>
          <p:nvPr/>
        </p:nvSpPr>
        <p:spPr>
          <a:xfrm>
            <a:off x="628650" y="4776384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FontTx/>
              <a:buNone/>
              <a:defRPr/>
            </a:pPr>
            <a:r>
              <a:rPr lang="en-GB" altLang="en-US" sz="1200" i="1" dirty="0">
                <a:latin typeface="VIC" pitchFamily="2" charset="77"/>
              </a:rPr>
              <a:t>Sunshine Law Courts</a:t>
            </a:r>
          </a:p>
        </p:txBody>
      </p:sp>
      <p:pic>
        <p:nvPicPr>
          <p:cNvPr id="6" name="Picture 5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226D86BB-D64B-324B-8085-772C65E87B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9041" y="2924459"/>
            <a:ext cx="2666879" cy="1777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38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2020-21 Budget Initiatives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69CFE-9D90-4055-BE84-FDEAF113FF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95478" y="1073531"/>
            <a:ext cx="3992680" cy="324129"/>
          </a:xfrm>
        </p:spPr>
        <p:txBody>
          <a:bodyPr>
            <a:normAutofit fontScale="55000" lnSpcReduction="20000"/>
          </a:bodyPr>
          <a:lstStyle/>
          <a:p>
            <a:pPr marL="49213" lvl="1" indent="0">
              <a:lnSpc>
                <a:spcPct val="110000"/>
              </a:lnSpc>
              <a:buNone/>
              <a:defRPr/>
            </a:pPr>
            <a:r>
              <a:rPr lang="en-GB" altLang="en-US" sz="1200" dirty="0">
                <a:latin typeface="VIC Medium Italic" pitchFamily="2" charset="77"/>
              </a:rPr>
              <a:t>Court Services Victoria</a:t>
            </a:r>
          </a:p>
          <a:p>
            <a:pPr marL="49213" lvl="1" indent="0">
              <a:lnSpc>
                <a:spcPct val="110000"/>
              </a:lnSpc>
              <a:buNone/>
              <a:defRPr/>
            </a:pPr>
            <a:r>
              <a:rPr lang="en-GB" altLang="en-US" sz="1200" dirty="0">
                <a:latin typeface="VIC Medium Italic" pitchFamily="2" charset="77"/>
              </a:rPr>
              <a:t>Output initiatives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E5F89EB-A665-6C4C-A01B-4BB243A51F7E}"/>
              </a:ext>
            </a:extLst>
          </p:cNvPr>
          <p:cNvSpPr txBox="1">
            <a:spLocks/>
          </p:cNvSpPr>
          <p:nvPr/>
        </p:nvSpPr>
        <p:spPr>
          <a:xfrm>
            <a:off x="628650" y="1150930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FontTx/>
              <a:buNone/>
              <a:defRPr/>
            </a:pPr>
            <a:r>
              <a:rPr lang="en-GB" altLang="en-US" sz="1200" dirty="0">
                <a:latin typeface="VIC Medium" pitchFamily="2" charset="77"/>
              </a:rPr>
              <a:t>Court Services Victoria – asset initiatives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C5A902A6-838B-E546-A494-59CB01239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105" y="1693540"/>
            <a:ext cx="674462" cy="620452"/>
          </a:xfrm>
          <a:prstGeom prst="rect">
            <a:avLst/>
          </a:prstGeom>
        </p:spPr>
      </p:pic>
      <p:sp>
        <p:nvSpPr>
          <p:cNvPr id="40" name="Text Placeholder 4">
            <a:extLst>
              <a:ext uri="{FF2B5EF4-FFF2-40B4-BE49-F238E27FC236}">
                <a16:creationId xmlns:a16="http://schemas.microsoft.com/office/drawing/2014/main" id="{F9D2C18E-8777-984A-9B42-4E40E9BD7017}"/>
              </a:ext>
            </a:extLst>
          </p:cNvPr>
          <p:cNvSpPr txBox="1">
            <a:spLocks/>
          </p:cNvSpPr>
          <p:nvPr/>
        </p:nvSpPr>
        <p:spPr>
          <a:xfrm>
            <a:off x="628650" y="4776384"/>
            <a:ext cx="3992680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3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FontTx/>
              <a:buNone/>
              <a:defRPr/>
            </a:pPr>
            <a:r>
              <a:rPr lang="en-GB" altLang="en-US" sz="1200" i="1" dirty="0">
                <a:latin typeface="VIC" pitchFamily="2" charset="77"/>
              </a:rPr>
              <a:t>New Wyndham Law Court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BE8FD8D3-11B1-8741-B11F-4D09746565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201705"/>
              </p:ext>
            </p:extLst>
          </p:nvPr>
        </p:nvGraphicFramePr>
        <p:xfrm>
          <a:off x="628650" y="1595667"/>
          <a:ext cx="7774406" cy="8229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2322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49295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422789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65045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$311.8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eaLnBrk="1" hangingPunct="1">
                        <a:buFont typeface="Arial" panose="020B0604020202020204" pitchFamily="34" charset="0"/>
                        <a:buNone/>
                      </a:pPr>
                      <a:r>
                        <a:rPr lang="en-AU" altLang="en-US" sz="1200" dirty="0">
                          <a:latin typeface="VIC Medium" pitchFamily="2" charset="77"/>
                          <a:ea typeface="VIC Medium" pitchFamily="2" charset="77"/>
                          <a:cs typeface="VIC Medium" pitchFamily="2" charset="77"/>
                        </a:rPr>
                        <a:t>in asset funding which includes: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 dirty="0">
                          <a:latin typeface="VIC Medium" pitchFamily="2" charset="77"/>
                          <a:ea typeface="VIC Medium" pitchFamily="2" charset="77"/>
                          <a:cs typeface="VIC Medium" pitchFamily="2" charset="77"/>
                        </a:rPr>
                        <a:t>$271.1 million for New Wyndham Law Court;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 dirty="0">
                          <a:latin typeface="VIC Medium" pitchFamily="2" charset="77"/>
                          <a:ea typeface="VIC Medium" pitchFamily="2" charset="77"/>
                          <a:cs typeface="VIC Medium" pitchFamily="2" charset="77"/>
                        </a:rPr>
                        <a:t>$16.3 million for Sunshine Law Courts Redevelopment;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AU" altLang="en-US" sz="1200" dirty="0">
                          <a:latin typeface="VIC Medium" pitchFamily="2" charset="77"/>
                          <a:ea typeface="VIC Medium" pitchFamily="2" charset="77"/>
                          <a:cs typeface="VIC Medium" pitchFamily="2" charset="77"/>
                        </a:rPr>
                        <a:t>$12.5 million for Court response to coronavirus (COVID‑19)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</a:tbl>
          </a:graphicData>
        </a:graphic>
      </p:graphicFrame>
      <p:pic>
        <p:nvPicPr>
          <p:cNvPr id="33" name="Picture 32" descr="A group of people walking down a street next to a building&#10;&#10;Description automatically generated">
            <a:extLst>
              <a:ext uri="{FF2B5EF4-FFF2-40B4-BE49-F238E27FC236}">
                <a16:creationId xmlns:a16="http://schemas.microsoft.com/office/drawing/2014/main" id="{82389DCC-09FA-FD44-BFB0-6600128F0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650" y="2845990"/>
            <a:ext cx="2347806" cy="1818330"/>
          </a:xfrm>
          <a:prstGeom prst="rect">
            <a:avLst/>
          </a:prstGeom>
        </p:spPr>
      </p:pic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C711D0B1-6BEB-D64E-8A8B-54D90A7C2D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1135" y="2831857"/>
            <a:ext cx="2347806" cy="1856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83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573E2B-7ECA-4103-B0CB-253DFAF5C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6299"/>
            <a:ext cx="5371317" cy="828121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  <a:t>2020-21 PAEC Hearings: </a:t>
            </a:r>
            <a: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  <a:t>Attorney-General</a:t>
            </a:r>
            <a:br>
              <a:rPr lang="en-US" sz="1400" dirty="0">
                <a:solidFill>
                  <a:srgbClr val="AF272F"/>
                </a:solidFill>
                <a:latin typeface="VIC Light" pitchFamily="2" charset="77"/>
                <a:ea typeface="+mn-ea"/>
                <a:cs typeface="+mn-cs"/>
              </a:rPr>
            </a:br>
            <a:br>
              <a:rPr lang="en-AU" sz="1400" dirty="0">
                <a:solidFill>
                  <a:srgbClr val="AF272F"/>
                </a:solidFill>
                <a:latin typeface="VIC Medium" pitchFamily="2" charset="77"/>
                <a:ea typeface="+mn-ea"/>
                <a:cs typeface="+mn-cs"/>
              </a:rPr>
            </a:br>
            <a:r>
              <a:rPr lang="en-AU" dirty="0">
                <a:latin typeface="VIC Medium" pitchFamily="2" charset="77"/>
              </a:rPr>
              <a:t>2020-21 Budget Initiatives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9431ED7-CD9F-5A47-988B-FE864D1B72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64670">
            <a:off x="805492" y="2144533"/>
            <a:ext cx="593788" cy="593788"/>
          </a:xfrm>
          <a:prstGeom prst="rect">
            <a:avLst/>
          </a:prstGeom>
        </p:spPr>
      </p:pic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EE5F89EB-A665-6C4C-A01B-4BB243A51F7E}"/>
              </a:ext>
            </a:extLst>
          </p:cNvPr>
          <p:cNvSpPr txBox="1">
            <a:spLocks/>
          </p:cNvSpPr>
          <p:nvPr/>
        </p:nvSpPr>
        <p:spPr>
          <a:xfrm>
            <a:off x="628649" y="1150930"/>
            <a:ext cx="7465483" cy="3241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None/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1pPr>
            <a:lvl2pPr marL="860450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2pPr>
            <a:lvl3pPr marL="1435151" indent="-28575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2"/>
                </a:solidFill>
                <a:latin typeface="VIC Light Italic" pitchFamily="2" charset="77"/>
                <a:ea typeface="+mn-ea"/>
                <a:cs typeface="+mn-cs"/>
              </a:defRPr>
            </a:lvl3pPr>
            <a:lvl4pPr marL="2067001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4pPr>
            <a:lvl5pPr marL="2641702" indent="-342900" algn="l" defTabSz="5747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1"/>
              </a:buClr>
              <a:buFontTx/>
              <a:buBlip>
                <a:blip r:embed="rId4"/>
              </a:buBlip>
              <a:defRPr sz="1400" b="0" i="0" kern="1200">
                <a:solidFill>
                  <a:schemeClr val="tx1"/>
                </a:solidFill>
                <a:latin typeface="VIC Light Italic" pitchFamily="2" charset="77"/>
                <a:ea typeface="+mn-ea"/>
                <a:cs typeface="+mn-cs"/>
              </a:defRPr>
            </a:lvl5pPr>
            <a:lvl6pPr marL="3160852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7355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102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84953" indent="-287350" algn="l" defTabSz="574700" rtl="0" eaLnBrk="1" latinLnBrk="0" hangingPunct="1">
              <a:spcBef>
                <a:spcPct val="20000"/>
              </a:spcBef>
              <a:buFont typeface="Arial"/>
              <a:buChar char="•"/>
              <a:defRPr sz="251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9213" lvl="1" indent="0">
              <a:lnSpc>
                <a:spcPct val="110000"/>
              </a:lnSpc>
              <a:buNone/>
              <a:defRPr/>
            </a:pPr>
            <a:r>
              <a:rPr lang="en-AU" sz="1200" dirty="0">
                <a:latin typeface="VIC Medium" pitchFamily="2" charset="77"/>
              </a:rPr>
              <a:t>Independent</a:t>
            </a:r>
            <a:r>
              <a:rPr lang="en-AU" sz="1200" b="1" dirty="0">
                <a:latin typeface="VIC Medium" panose="00000600000000000000" pitchFamily="2" charset="0"/>
              </a:rPr>
              <a:t> </a:t>
            </a:r>
            <a:r>
              <a:rPr lang="en-AU" sz="1200" dirty="0">
                <a:latin typeface="VIC Medium" pitchFamily="2" charset="77"/>
              </a:rPr>
              <a:t>integrity</a:t>
            </a:r>
            <a:r>
              <a:rPr lang="en-AU" sz="1200" b="1" dirty="0">
                <a:latin typeface="VIC Medium" panose="00000600000000000000" pitchFamily="2" charset="0"/>
              </a:rPr>
              <a:t> </a:t>
            </a:r>
            <a:r>
              <a:rPr lang="en-AU" sz="1200" dirty="0">
                <a:latin typeface="VIC Medium" pitchFamily="2" charset="77"/>
              </a:rPr>
              <a:t>bodies</a:t>
            </a:r>
            <a:r>
              <a:rPr lang="en-AU" sz="1200" b="1" dirty="0">
                <a:latin typeface="VIC Medium" panose="00000600000000000000" pitchFamily="2" charset="0"/>
              </a:rPr>
              <a:t> – </a:t>
            </a:r>
            <a:r>
              <a:rPr lang="en-AU" sz="1200" dirty="0">
                <a:latin typeface="VIC Medium" pitchFamily="2" charset="77"/>
              </a:rPr>
              <a:t>under</a:t>
            </a:r>
            <a:r>
              <a:rPr lang="en-AU" sz="1200" b="1" dirty="0">
                <a:latin typeface="VIC Medium" panose="00000600000000000000" pitchFamily="2" charset="0"/>
              </a:rPr>
              <a:t> </a:t>
            </a:r>
            <a:r>
              <a:rPr lang="en-AU" sz="1200" dirty="0">
                <a:latin typeface="VIC Medium" pitchFamily="2" charset="77"/>
              </a:rPr>
              <a:t>Parliament</a:t>
            </a:r>
          </a:p>
          <a:p>
            <a:pPr marL="49213" lvl="1" indent="0">
              <a:lnSpc>
                <a:spcPct val="110000"/>
              </a:lnSpc>
              <a:buFontTx/>
              <a:buNone/>
              <a:defRPr/>
            </a:pPr>
            <a:endParaRPr lang="en-GB" altLang="en-US" sz="1200" dirty="0">
              <a:latin typeface="VIC Medium" pitchFamily="2" charset="77"/>
            </a:endParaRP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7480B33F-EB41-EB4D-93BF-B1A6D6B822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255577"/>
              </p:ext>
            </p:extLst>
          </p:nvPr>
        </p:nvGraphicFramePr>
        <p:xfrm>
          <a:off x="628649" y="1572296"/>
          <a:ext cx="8052771" cy="1535352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38210">
                  <a:extLst>
                    <a:ext uri="{9D8B030D-6E8A-4147-A177-3AD203B41FA5}">
                      <a16:colId xmlns:a16="http://schemas.microsoft.com/office/drawing/2014/main" val="2243870943"/>
                    </a:ext>
                  </a:extLst>
                </a:gridCol>
                <a:gridCol w="1316920">
                  <a:extLst>
                    <a:ext uri="{9D8B030D-6E8A-4147-A177-3AD203B41FA5}">
                      <a16:colId xmlns:a16="http://schemas.microsoft.com/office/drawing/2014/main" val="4087272480"/>
                    </a:ext>
                  </a:extLst>
                </a:gridCol>
                <a:gridCol w="5697641">
                  <a:extLst>
                    <a:ext uri="{9D8B030D-6E8A-4147-A177-3AD203B41FA5}">
                      <a16:colId xmlns:a16="http://schemas.microsoft.com/office/drawing/2014/main" val="1497656366"/>
                    </a:ext>
                  </a:extLst>
                </a:gridCol>
              </a:tblGrid>
              <a:tr h="856546"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i="0" dirty="0">
                          <a:latin typeface="VIC" pitchFamily="2" charset="77"/>
                        </a:rPr>
                        <a:t>$36.5 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None/>
                      </a:pPr>
                      <a:r>
                        <a:rPr lang="en-AU" altLang="en-US" sz="1200" dirty="0">
                          <a:latin typeface="VIC Medium" pitchFamily="2" charset="77"/>
                        </a:rPr>
                        <a:t>in output initiatives which includes: 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$27.1 million funding for IBAC: Meeting demand and community expectations;	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$6.3 million for Funding for Victorian Inspectorate; and	</a:t>
                      </a:r>
                    </a:p>
                    <a:p>
                      <a:pPr marL="171450" indent="-171450" eaLnBrk="1" hangingPunct="1">
                        <a:buFont typeface="Arial" panose="020B0604020202020204" pitchFamily="34" charset="0"/>
                        <a:buChar char="•"/>
                        <a:defRPr/>
                      </a:pPr>
                      <a:r>
                        <a:rPr lang="en-AU" altLang="en-US" sz="1200" dirty="0">
                          <a:latin typeface="VIC Medium" panose="00000600000000000000" pitchFamily="2" charset="0"/>
                          <a:ea typeface="VIC Medium" panose="00000600000000000000" pitchFamily="2" charset="0"/>
                          <a:cs typeface="VIC Medium" panose="00000600000000000000" pitchFamily="2" charset="0"/>
                        </a:rPr>
                        <a:t>$3.1 million for Securing a sustainable Ombudsman for Victorians</a:t>
                      </a:r>
                      <a:endParaRPr lang="en-AU" altLang="en-US" sz="1200" dirty="0">
                        <a:latin typeface="VIC Medium" pitchFamily="2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634142"/>
                  </a:ext>
                </a:extLst>
              </a:tr>
              <a:tr h="529512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R w="12700" cmpd="sng">
                      <a:noFill/>
                    </a:lnR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F272F">
                        <a:alpha val="1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73964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654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A960481-B74A-49C0-B947-7D18AB37CC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AU" sz="1800" dirty="0">
                <a:latin typeface="VIC SemiBold" pitchFamily="2" charset="77"/>
              </a:rPr>
              <a:t>Thank you.</a:t>
            </a:r>
          </a:p>
        </p:txBody>
      </p:sp>
    </p:spTree>
    <p:extLst>
      <p:ext uri="{BB962C8B-B14F-4D97-AF65-F5344CB8AC3E}">
        <p14:creationId xmlns:p14="http://schemas.microsoft.com/office/powerpoint/2010/main" val="3056465572"/>
      </p:ext>
    </p:extLst>
  </p:cSld>
  <p:clrMapOvr>
    <a:masterClrMapping/>
  </p:clrMapOvr>
</p:sld>
</file>

<file path=ppt/theme/theme1.xml><?xml version="1.0" encoding="utf-8"?>
<a:theme xmlns:a="http://schemas.openxmlformats.org/drawingml/2006/main" name="Titl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Custom 1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22A93E93-ACFF-0246-B949-DC01BD1FBB09}" vid="{73E23A2D-6623-0B4C-8C46-FE3A1279A3CC}"/>
    </a:ext>
  </a:extLst>
</a:theme>
</file>

<file path=ppt/theme/theme2.xml><?xml version="1.0" encoding="utf-8"?>
<a:theme xmlns:a="http://schemas.openxmlformats.org/drawingml/2006/main" name="Lists">
  <a:themeElements>
    <a:clrScheme name="DJCS 2020">
      <a:dk1>
        <a:srgbClr val="52565A"/>
      </a:dk1>
      <a:lt1>
        <a:srgbClr val="FFFFFF"/>
      </a:lt1>
      <a:dk2>
        <a:srgbClr val="000000"/>
      </a:dk2>
      <a:lt2>
        <a:srgbClr val="FFFFFF"/>
      </a:lt2>
      <a:accent1>
        <a:srgbClr val="0090DA"/>
      </a:accent1>
      <a:accent2>
        <a:srgbClr val="71C5E8"/>
      </a:accent2>
      <a:accent3>
        <a:srgbClr val="D9D9D6"/>
      </a:accent3>
      <a:accent4>
        <a:srgbClr val="52565A"/>
      </a:accent4>
      <a:accent5>
        <a:srgbClr val="000000"/>
      </a:accent5>
      <a:accent6>
        <a:srgbClr val="FFFFFF"/>
      </a:accent6>
      <a:hlink>
        <a:srgbClr val="0090DA"/>
      </a:hlink>
      <a:folHlink>
        <a:srgbClr val="52565A"/>
      </a:folHlink>
    </a:clrScheme>
    <a:fontScheme name="Custom 1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JCS" id="{882CF46B-269C-415E-994C-BD0690CC5DF9}" vid="{4F0F3FFE-1168-41FC-8D32-3A3780B8418F}"/>
    </a:ext>
  </a:extLst>
</a:theme>
</file>

<file path=ppt/theme/theme3.xml><?xml version="1.0" encoding="utf-8"?>
<a:theme xmlns:a="http://schemas.openxmlformats.org/drawingml/2006/main" name="Key point">
  <a:themeElements>
    <a:clrScheme name="DJCS 2020">
      <a:dk1>
        <a:srgbClr val="52565A"/>
      </a:dk1>
      <a:lt1>
        <a:srgbClr val="FFFFFF"/>
      </a:lt1>
      <a:dk2>
        <a:srgbClr val="000000"/>
      </a:dk2>
      <a:lt2>
        <a:srgbClr val="FFFFFF"/>
      </a:lt2>
      <a:accent1>
        <a:srgbClr val="0090DA"/>
      </a:accent1>
      <a:accent2>
        <a:srgbClr val="71C5E8"/>
      </a:accent2>
      <a:accent3>
        <a:srgbClr val="D9D9D6"/>
      </a:accent3>
      <a:accent4>
        <a:srgbClr val="52565A"/>
      </a:accent4>
      <a:accent5>
        <a:srgbClr val="000000"/>
      </a:accent5>
      <a:accent6>
        <a:srgbClr val="FFFFFF"/>
      </a:accent6>
      <a:hlink>
        <a:srgbClr val="0090DA"/>
      </a:hlink>
      <a:folHlink>
        <a:srgbClr val="52565A"/>
      </a:folHlink>
    </a:clrScheme>
    <a:fontScheme name="Custom 1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JCS" id="{882CF46B-269C-415E-994C-BD0690CC5DF9}" vid="{4F0F3FFE-1168-41FC-8D32-3A3780B8418F}"/>
    </a:ext>
  </a:extLst>
</a:theme>
</file>

<file path=ppt/theme/theme4.xml><?xml version="1.0" encoding="utf-8"?>
<a:theme xmlns:a="http://schemas.openxmlformats.org/drawingml/2006/main" name="Text-heavy">
  <a:themeElements>
    <a:clrScheme name="DJCS 2020">
      <a:dk1>
        <a:srgbClr val="52565A"/>
      </a:dk1>
      <a:lt1>
        <a:srgbClr val="FFFFFF"/>
      </a:lt1>
      <a:dk2>
        <a:srgbClr val="000000"/>
      </a:dk2>
      <a:lt2>
        <a:srgbClr val="FFFFFF"/>
      </a:lt2>
      <a:accent1>
        <a:srgbClr val="0090DA"/>
      </a:accent1>
      <a:accent2>
        <a:srgbClr val="71C5E8"/>
      </a:accent2>
      <a:accent3>
        <a:srgbClr val="D9D9D6"/>
      </a:accent3>
      <a:accent4>
        <a:srgbClr val="52565A"/>
      </a:accent4>
      <a:accent5>
        <a:srgbClr val="000000"/>
      </a:accent5>
      <a:accent6>
        <a:srgbClr val="FFFFFF"/>
      </a:accent6>
      <a:hlink>
        <a:srgbClr val="0090DA"/>
      </a:hlink>
      <a:folHlink>
        <a:srgbClr val="52565A"/>
      </a:folHlink>
    </a:clrScheme>
    <a:fontScheme name="Custom 1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JCS" id="{882CF46B-269C-415E-994C-BD0690CC5DF9}" vid="{4F0F3FFE-1168-41FC-8D32-3A3780B8418F}"/>
    </a:ext>
  </a:extLst>
</a:theme>
</file>

<file path=ppt/theme/theme5.xml><?xml version="1.0" encoding="utf-8"?>
<a:theme xmlns:a="http://schemas.openxmlformats.org/drawingml/2006/main" name="Images">
  <a:themeElements>
    <a:clrScheme name="DJCS 2020">
      <a:dk1>
        <a:srgbClr val="52565A"/>
      </a:dk1>
      <a:lt1>
        <a:srgbClr val="FFFFFF"/>
      </a:lt1>
      <a:dk2>
        <a:srgbClr val="000000"/>
      </a:dk2>
      <a:lt2>
        <a:srgbClr val="FFFFFF"/>
      </a:lt2>
      <a:accent1>
        <a:srgbClr val="0090DA"/>
      </a:accent1>
      <a:accent2>
        <a:srgbClr val="71C5E8"/>
      </a:accent2>
      <a:accent3>
        <a:srgbClr val="D9D9D6"/>
      </a:accent3>
      <a:accent4>
        <a:srgbClr val="52565A"/>
      </a:accent4>
      <a:accent5>
        <a:srgbClr val="000000"/>
      </a:accent5>
      <a:accent6>
        <a:srgbClr val="FFFFFF"/>
      </a:accent6>
      <a:hlink>
        <a:srgbClr val="0090DA"/>
      </a:hlink>
      <a:folHlink>
        <a:srgbClr val="52565A"/>
      </a:folHlink>
    </a:clrScheme>
    <a:fontScheme name="Custom 1">
      <a:majorFont>
        <a:latin typeface="VIC SemiBold"/>
        <a:ea typeface=""/>
        <a:cs typeface=""/>
      </a:majorFont>
      <a:minorFont>
        <a:latin typeface="V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JCS" id="{882CF46B-269C-415E-994C-BD0690CC5DF9}" vid="{4F0F3FFE-1168-41FC-8D32-3A3780B8418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2255</Business_x005f_x0020_Identifier>
    <Witness_x005f_x0020_Id xmlns="46c61757-ad04-49d5-a16a-4020ae46aeb3">3366</Witness_x005f_x0020_Id>
    <Committee_x0020_Start_x0020_Date xmlns="46c61757-ad04-49d5-a16a-4020ae46aeb3">1992-11-10T00:00:00+00:00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Statutory</TermName>
          <TermId xmlns="http://schemas.microsoft.com/office/infopath/2007/PartnerControls">552b84c6-df74-430a-9a48-041db974cef7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Public Accounts and Estimates Committee</TermName>
          <TermId xmlns="http://schemas.microsoft.com/office/infopath/2007/PartnerControls">9ef73017-2d70-4947-8d4e-f8dcfd4e6934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Assembly</TermName>
          <TermId xmlns="http://schemas.microsoft.com/office/infopath/2007/PartnerControls">6c673155-7d05-493d-b777-dc8304e4811b</TermId>
        </TermInfo>
      </Terms>
    </m3eeb9610e9c4640880ac1fecc69d01a>
    <Committee_x0020_Inquiry_x0020_Start_x0020_Date xmlns="46c61757-ad04-49d5-a16a-4020ae46aeb3">2020-01-10T00:00:00+00:00</Committee_x0020_Inquiry_x0020_Start_x0020_Date>
    <Committee_x0020_Inquiry_x0020_End_x0020_Date xmlns="46c61757-ad04-49d5-a16a-4020ae46aeb3">2021-10-28T00:00:00+00:00</Committee_x0020_Inquiry_x0020_End_x0020_Date>
    <TaxCatchAll xmlns="46c61757-ad04-49d5-a16a-4020ae46aeb3">
      <Value>200</Value>
      <Value>29</Value>
      <Value>86</Value>
      <Value>1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the 2020-21 Budget Estimates</TermName>
          <TermId xmlns="http://schemas.microsoft.com/office/infopath/2007/PartnerControls">ef7d8af4-6cc2-48b3-afff-ff2ceb76808b</TermId>
        </TermInfo>
      </Terms>
    </pf0be3ffd4e84049b08b651cf27bfd30>
    <DocumentKey xmlns="46c61757-ad04-49d5-a16a-4020ae46aeb3">witness-transcripts</DocumentKey>
    <MemberTaxHTField0 xmlns="474608a7-2664-4535-a61f-476faaff3ffa">
      <Terms xmlns="http://schemas.microsoft.com/office/infopath/2007/PartnerControls"/>
    </MemberTaxHTField0>
    <_dlc_DocId xmlns="474608a7-2664-4535-a61f-476faaff3ffa">VVDXTQS57MP7-629319645-1950</_dlc_DocId>
    <_dlc_DocIdUrl xmlns="474608a7-2664-4535-a61f-476faaff3ffa">
      <Url>https://pims-docs.parliament.vic.gov.au/ladocs/_layouts/15/DocIdRedir.aspx?ID=VVDXTQS57MP7-629319645-1950</Url>
      <Description>VVDXTQS57MP7-629319645-1950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3599A398073C574BBC5E7AB74D88AA51" ma:contentTypeVersion="25" ma:contentTypeDescription="Create a new document." ma:contentTypeScope="" ma:versionID="b7d2ffab65b8f55bd8c9de337be7d409">
  <xsd:schema xmlns:xsd="http://www.w3.org/2001/XMLSchema" xmlns:xs="http://www.w3.org/2001/XMLSchema" xmlns:p="http://schemas.microsoft.com/office/2006/metadata/properties" xmlns:ns2="46c61757-ad04-49d5-a16a-4020ae46aeb3" xmlns:ns3="474608a7-2664-4535-a61f-476faaff3ffa" targetNamespace="http://schemas.microsoft.com/office/2006/metadata/properties" ma:root="true" ma:fieldsID="782d1071733146b16537bca7c82528ed" ns2:_="" ns3:_="">
    <xsd:import namespace="46c61757-ad04-49d5-a16a-4020ae46aeb3"/>
    <xsd:import namespace="474608a7-2664-4535-a61f-476faaff3ffa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ce210bc-c733-4398-bbee-f8201098da96}" ma:internalName="TaxCatchAll" ma:showField="CatchAllData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4ce210bc-c733-4398-bbee-f8201098da96}" ma:internalName="TaxCatchAllLabel" ma:readOnly="true" ma:showField="CatchAllDataLabel" ma:web="474608a7-2664-4535-a61f-476faaff3f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4608a7-2664-4535-a61f-476faaff3ffa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31FE2759-B687-4CAF-AB27-73F44BFF331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7b50c92c-d597-4b40-86ab-fdd7eafeec67"/>
    <ds:schemaRef ds:uri="http://purl.org/dc/elements/1.1/"/>
    <ds:schemaRef ds:uri="http://schemas.microsoft.com/office/2006/metadata/properties"/>
    <ds:schemaRef ds:uri="7415cff1-faa8-42a3-b172-f510eba71d54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48CB3FE-9276-4F63-8B7D-0C5F0E40A5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E312A47-3512-4B69-9D56-F506C65AC0BE}"/>
</file>

<file path=customXml/itemProps4.xml><?xml version="1.0" encoding="utf-8"?>
<ds:datastoreItem xmlns:ds="http://schemas.openxmlformats.org/officeDocument/2006/customXml" ds:itemID="{51F8790E-E002-4B52-8FA1-7FAF859F39CE}"/>
</file>

<file path=customXml/itemProps5.xml><?xml version="1.0" encoding="utf-8"?>
<ds:datastoreItem xmlns:ds="http://schemas.openxmlformats.org/officeDocument/2006/customXml" ds:itemID="{15E70515-E677-4D34-BA44-07F6D792B36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2884</TotalTime>
  <Words>442</Words>
  <Application>Microsoft Office PowerPoint</Application>
  <PresentationFormat>On-screen Show (16:9)</PresentationFormat>
  <Paragraphs>70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VIC SemiBold</vt:lpstr>
      <vt:lpstr>VIC Light</vt:lpstr>
      <vt:lpstr>Arial</vt:lpstr>
      <vt:lpstr>VIC Medium Italic</vt:lpstr>
      <vt:lpstr>VIC Medium</vt:lpstr>
      <vt:lpstr>VIC</vt:lpstr>
      <vt:lpstr>Calibri</vt:lpstr>
      <vt:lpstr>VIC Light Italic</vt:lpstr>
      <vt:lpstr>VIC SemiBold Italic</vt:lpstr>
      <vt:lpstr>Title</vt:lpstr>
      <vt:lpstr>Lists</vt:lpstr>
      <vt:lpstr>Key point</vt:lpstr>
      <vt:lpstr>Text-heavy</vt:lpstr>
      <vt:lpstr>Images</vt:lpstr>
      <vt:lpstr>2020-21 Public Accounts and Estimates Committee Budget Estimates Hearing</vt:lpstr>
      <vt:lpstr>2020-21 PAEC Hearings: Attorney-General  2018 Election Commitments</vt:lpstr>
      <vt:lpstr>2020-21 PAEC Hearings: Attorney-General  2020-21 Budget Initiatives</vt:lpstr>
      <vt:lpstr>2020-21 PAEC Hearings: Attorney-General  2020-21 Budget Initiatives</vt:lpstr>
      <vt:lpstr>2020-21 PAEC Hearings: Attorney-General  2020-21 Budget Initiatives</vt:lpstr>
      <vt:lpstr>2020-21 PAEC Hearings: Attorney-General  2020-21 Budget Initiatives</vt:lpstr>
      <vt:lpstr>2020-21 PAEC Hearings: Attorney-General  2020-21 Budget Initiatives</vt:lpstr>
      <vt:lpstr>Thank you.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Olivia Ong (DJCS)</dc:creator>
  <cp:lastModifiedBy>Rosemary K Burgess (DJCS)</cp:lastModifiedBy>
  <cp:revision>98</cp:revision>
  <cp:lastPrinted>2020-12-11T01:12:19Z</cp:lastPrinted>
  <dcterms:created xsi:type="dcterms:W3CDTF">2019-09-26T04:31:12Z</dcterms:created>
  <dcterms:modified xsi:type="dcterms:W3CDTF">2020-12-14T03:21:07Z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0x010100A6113086DC73B842B7D060591F1D1F2D0202003599A398073C574BBC5E7AB74D88AA51</vt:lpwstr>
  </property>
  <property fmtid="{D5CDD505-2E9C-101B-9397-08002B2CF9AE}" pid="3" name="Hansard Member">
    <vt:lpwstr/>
  </property>
  <property fmtid="{D5CDD505-2E9C-101B-9397-08002B2CF9AE}" pid="4" name="Committee Type">
    <vt:lpwstr>200;#Statutory|552b84c6-df74-430a-9a48-041db974cef7</vt:lpwstr>
  </property>
  <property fmtid="{D5CDD505-2E9C-101B-9397-08002B2CF9AE}" pid="5" name="Committee Inquiry">
    <vt:lpwstr>86;#Inquiry into the 2020-21 Budget Estimates|ef7d8af4-6cc2-48b3-afff-ff2ceb76808b</vt:lpwstr>
  </property>
  <property fmtid="{D5CDD505-2E9C-101B-9397-08002B2CF9AE}" pid="6" name="House">
    <vt:lpwstr>1;#Legislative Assembly|6c673155-7d05-493d-b777-dc8304e4811b</vt:lpwstr>
  </property>
  <property fmtid="{D5CDD505-2E9C-101B-9397-08002B2CF9AE}" pid="7" name="Committee">
    <vt:lpwstr>29;#Public Accounts and Estimates Committee|9ef73017-2d70-4947-8d4e-f8dcfd4e6934</vt:lpwstr>
  </property>
  <property fmtid="{D5CDD505-2E9C-101B-9397-08002B2CF9AE}" pid="8" name="_dlc_DocIdItemGuid">
    <vt:lpwstr>9d214b3e-482e-4a1f-a0c0-764c59f5e63c</vt:lpwstr>
  </property>
  <property fmtid="{D5CDD505-2E9C-101B-9397-08002B2CF9AE}" pid="9" name="_docset_NoMedatataSyncRequired">
    <vt:lpwstr>False</vt:lpwstr>
  </property>
</Properties>
</file>