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sldIdLst>
    <p:sldId id="256" r:id="rId2"/>
    <p:sldId id="259" r:id="rId3"/>
    <p:sldId id="260" r:id="rId4"/>
    <p:sldId id="271" r:id="rId5"/>
    <p:sldId id="264" r:id="rId6"/>
    <p:sldId id="274" r:id="rId7"/>
    <p:sldId id="265" r:id="rId8"/>
    <p:sldId id="266" r:id="rId9"/>
    <p:sldId id="262" r:id="rId10"/>
    <p:sldId id="270" r:id="rId11"/>
    <p:sldId id="272" r:id="rId12"/>
    <p:sldId id="273" r:id="rId13"/>
    <p:sldId id="257" r:id="rId14"/>
  </p:sldIdLst>
  <p:sldSz cx="9144000" cy="6858000" type="screen4x3"/>
  <p:notesSz cx="6858000" cy="9144000"/>
  <p:defaultTextStyle>
    <a:defPPr>
      <a:defRPr lang="en-US"/>
    </a:defPPr>
    <a:lvl1pPr marL="0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1pPr>
    <a:lvl2pPr marL="882951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2pPr>
    <a:lvl3pPr marL="1765901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3pPr>
    <a:lvl4pPr marL="2648852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4pPr>
    <a:lvl5pPr marL="3531802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5pPr>
    <a:lvl6pPr marL="4414752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6pPr>
    <a:lvl7pPr marL="5297703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7pPr>
    <a:lvl8pPr marL="6180653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8pPr>
    <a:lvl9pPr marL="7063604" algn="l" defTabSz="1765901" rtl="0" eaLnBrk="1" latinLnBrk="0" hangingPunct="1">
      <a:defRPr sz="347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7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23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711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717698"/>
            <a:ext cx="4572000" cy="516058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7595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4023360" y="0"/>
            <a:ext cx="256032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5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6583680" y="0"/>
            <a:ext cx="256032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7250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580754" y="979715"/>
            <a:ext cx="4023360" cy="489857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66037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35217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Holder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67482" y="0"/>
            <a:ext cx="2809037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01951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8"/>
          <p:cNvSpPr>
            <a:spLocks noGrp="1"/>
          </p:cNvSpPr>
          <p:nvPr>
            <p:ph type="pic" sz="quarter" idx="13"/>
          </p:nvPr>
        </p:nvSpPr>
        <p:spPr>
          <a:xfrm>
            <a:off x="0" y="3429000"/>
            <a:ext cx="3859935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5358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802133" cy="6368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8165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23360" cy="6368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3975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6"/>
          <p:cNvSpPr>
            <a:spLocks noGrp="1"/>
          </p:cNvSpPr>
          <p:nvPr>
            <p:ph type="pic" sz="quarter" idx="13"/>
          </p:nvPr>
        </p:nvSpPr>
        <p:spPr>
          <a:xfrm>
            <a:off x="6341867" y="0"/>
            <a:ext cx="2802133" cy="6368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1634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686321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4927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3429000"/>
            <a:ext cx="1828800" cy="2939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5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5486400" y="3429000"/>
            <a:ext cx="1828800" cy="2939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8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7315200" y="3429000"/>
            <a:ext cx="1828800" cy="2939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9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1828800" y="3429000"/>
            <a:ext cx="1828800" cy="2939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0" name="Picture Placeholder 18"/>
          <p:cNvSpPr>
            <a:spLocks noGrp="1"/>
          </p:cNvSpPr>
          <p:nvPr>
            <p:ph type="pic" sz="quarter" idx="18"/>
          </p:nvPr>
        </p:nvSpPr>
        <p:spPr>
          <a:xfrm>
            <a:off x="3657600" y="3429000"/>
            <a:ext cx="1828800" cy="2939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24158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990138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5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5486400" y="990138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8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7315200" y="990138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9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1828800" y="990138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0" name="Picture Placeholder 18"/>
          <p:cNvSpPr>
            <a:spLocks noGrp="1"/>
          </p:cNvSpPr>
          <p:nvPr>
            <p:ph type="pic" sz="quarter" idx="18"/>
          </p:nvPr>
        </p:nvSpPr>
        <p:spPr>
          <a:xfrm>
            <a:off x="3657600" y="990138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2645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2643056" y="1469572"/>
            <a:ext cx="146304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5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4139478" y="1469572"/>
            <a:ext cx="146304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8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5635899" y="1469572"/>
            <a:ext cx="146304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9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7132320" y="1469572"/>
            <a:ext cx="146304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50062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979714"/>
            <a:ext cx="45720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7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572000" y="3429000"/>
            <a:ext cx="45720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21744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82880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548640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731520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0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0" y="3918859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1" name="Picture Placeholder 18"/>
          <p:cNvSpPr>
            <a:spLocks noGrp="1"/>
          </p:cNvSpPr>
          <p:nvPr>
            <p:ph type="pic" sz="quarter" idx="18"/>
          </p:nvPr>
        </p:nvSpPr>
        <p:spPr>
          <a:xfrm>
            <a:off x="365760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2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5486400" y="3918859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3" name="Picture Placeholder 21"/>
          <p:cNvSpPr>
            <a:spLocks noGrp="1"/>
          </p:cNvSpPr>
          <p:nvPr>
            <p:ph type="pic" sz="quarter" idx="21"/>
          </p:nvPr>
        </p:nvSpPr>
        <p:spPr>
          <a:xfrm>
            <a:off x="1828800" y="3918859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4" name="Picture Placeholder 22"/>
          <p:cNvSpPr>
            <a:spLocks noGrp="1"/>
          </p:cNvSpPr>
          <p:nvPr>
            <p:ph type="pic" sz="quarter" idx="22"/>
          </p:nvPr>
        </p:nvSpPr>
        <p:spPr>
          <a:xfrm>
            <a:off x="3657600" y="3918859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5" name="Picture Placeholder 23"/>
          <p:cNvSpPr>
            <a:spLocks noGrp="1"/>
          </p:cNvSpPr>
          <p:nvPr>
            <p:ph type="pic" sz="quarter" idx="23"/>
          </p:nvPr>
        </p:nvSpPr>
        <p:spPr>
          <a:xfrm>
            <a:off x="7315200" y="3918859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1858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82880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8" name="Picture Placeholder 15"/>
          <p:cNvSpPr>
            <a:spLocks noGrp="1"/>
          </p:cNvSpPr>
          <p:nvPr>
            <p:ph type="pic" sz="quarter" idx="15"/>
          </p:nvPr>
        </p:nvSpPr>
        <p:spPr>
          <a:xfrm>
            <a:off x="548640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9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731520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10" name="Picture Placeholder 18"/>
          <p:cNvSpPr>
            <a:spLocks noGrp="1"/>
          </p:cNvSpPr>
          <p:nvPr>
            <p:ph type="pic" sz="quarter" idx="18"/>
          </p:nvPr>
        </p:nvSpPr>
        <p:spPr>
          <a:xfrm>
            <a:off x="3657600" y="1469573"/>
            <a:ext cx="1828800" cy="24492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53965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1071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3918857"/>
            <a:ext cx="9144000" cy="29391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8981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-5211"/>
            <a:ext cx="9144000" cy="343421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410652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 Holder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-5211"/>
            <a:ext cx="9144000" cy="233625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90476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Holder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-5212"/>
            <a:ext cx="9144000" cy="564836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85029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7260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Holder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496666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6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684679" y="2341517"/>
            <a:ext cx="1623974" cy="2174966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5738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226717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8317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48640" y="2449286"/>
            <a:ext cx="804672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79264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Image 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2643056" y="1469572"/>
            <a:ext cx="146304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5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4139478" y="1469572"/>
            <a:ext cx="2959461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9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7132320" y="1469572"/>
            <a:ext cx="146304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34919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mage 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8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5635899" y="1469572"/>
            <a:ext cx="146304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9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7132320" y="1469572"/>
            <a:ext cx="1463040" cy="440871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2129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Holder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47472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00382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98407" y="1992319"/>
            <a:ext cx="1437437" cy="1925139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2785528" y="1992319"/>
            <a:ext cx="1437437" cy="1925139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7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4972650" y="1992319"/>
            <a:ext cx="1437437" cy="1925139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7159772" y="1992319"/>
            <a:ext cx="1437437" cy="1925139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19825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735411" y="1982774"/>
            <a:ext cx="1463040" cy="19594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6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808051" y="1982774"/>
            <a:ext cx="1463040" cy="19594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7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4880691" y="1982774"/>
            <a:ext cx="1463040" cy="19594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8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6953331" y="1982774"/>
            <a:ext cx="1463040" cy="19594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45984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1289101" y="1981166"/>
            <a:ext cx="2536749" cy="3397431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18991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6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740461" y="1981166"/>
            <a:ext cx="3253834" cy="3289697"/>
          </a:xfrm>
          <a:prstGeom prst="triangle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6530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4279555" y="3473085"/>
            <a:ext cx="1111871" cy="1489113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6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6466676" y="3473085"/>
            <a:ext cx="1111871" cy="1489113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7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4279555" y="1132646"/>
            <a:ext cx="1111871" cy="1489113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  <p:sp>
        <p:nvSpPr>
          <p:cNvPr id="8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6466676" y="1132646"/>
            <a:ext cx="1111871" cy="1489113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94898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221480" y="969917"/>
            <a:ext cx="2560320" cy="490478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9089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725795" y="1718940"/>
            <a:ext cx="3734410" cy="280688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09750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4"/>
          <p:cNvSpPr>
            <a:spLocks noGrp="1"/>
          </p:cNvSpPr>
          <p:nvPr>
            <p:ph type="pic" sz="quarter" idx="16"/>
          </p:nvPr>
        </p:nvSpPr>
        <p:spPr>
          <a:xfrm>
            <a:off x="3524896" y="1853426"/>
            <a:ext cx="2018995" cy="362004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48338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40"/>
          <p:cNvSpPr>
            <a:spLocks noGrp="1"/>
          </p:cNvSpPr>
          <p:nvPr>
            <p:ph type="pic" sz="quarter" idx="16"/>
          </p:nvPr>
        </p:nvSpPr>
        <p:spPr>
          <a:xfrm>
            <a:off x="1127383" y="1709887"/>
            <a:ext cx="3310128" cy="278728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337913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5273423" y="1677649"/>
            <a:ext cx="2867558" cy="241499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270397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2949346" y="1641900"/>
            <a:ext cx="3284138" cy="266258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84666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148544" y="1615486"/>
            <a:ext cx="3882612" cy="332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sp>
    </p:spTree>
    <p:extLst>
      <p:ext uri="{BB962C8B-B14F-4D97-AF65-F5344CB8AC3E}">
        <p14:creationId xmlns:p14="http://schemas.microsoft.com/office/powerpoint/2010/main" val="136780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15" name="Рисунок 13"/>
          <p:cNvSpPr>
            <a:spLocks noGrp="1"/>
          </p:cNvSpPr>
          <p:nvPr>
            <p:ph type="pic" sz="quarter" idx="64"/>
          </p:nvPr>
        </p:nvSpPr>
        <p:spPr>
          <a:xfrm>
            <a:off x="3806890" y="1478832"/>
            <a:ext cx="1530220" cy="3619759"/>
          </a:xfrm>
          <a:prstGeom prst="rect">
            <a:avLst/>
          </a:prstGeom>
          <a:noFill/>
          <a:ln w="3175">
            <a:noFill/>
          </a:ln>
        </p:spPr>
        <p:txBody>
          <a:bodyPr anchor="ctr"/>
          <a:lstStyle>
            <a:lvl1pPr marL="0" indent="0" algn="ctr">
              <a:buNone/>
              <a:defRPr sz="401" baseline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64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  <p:sp>
        <p:nvSpPr>
          <p:cNvPr id="5" name="Рисунок 13"/>
          <p:cNvSpPr>
            <a:spLocks noGrp="1"/>
          </p:cNvSpPr>
          <p:nvPr>
            <p:ph type="pic" sz="quarter" idx="64"/>
          </p:nvPr>
        </p:nvSpPr>
        <p:spPr>
          <a:xfrm>
            <a:off x="5509566" y="1478832"/>
            <a:ext cx="1530220" cy="3619759"/>
          </a:xfrm>
          <a:prstGeom prst="rect">
            <a:avLst/>
          </a:prstGeom>
          <a:noFill/>
          <a:ln w="3175">
            <a:noFill/>
          </a:ln>
        </p:spPr>
        <p:txBody>
          <a:bodyPr anchor="ctr"/>
          <a:lstStyle>
            <a:lvl1pPr marL="0" indent="0" algn="ctr">
              <a:buNone/>
              <a:defRPr sz="401" baseline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0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60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875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719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9A90-FD94-4D3C-A3D5-5F4AF1DED57F}" type="datetimeFigureOut">
              <a:rPr lang="en-AU" smtClean="0"/>
              <a:t>12/02/2024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3423" y="6359689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59522" y="6359689"/>
            <a:ext cx="290312" cy="365125"/>
          </a:xfrm>
          <a:prstGeom prst="rect">
            <a:avLst/>
          </a:prstGeom>
        </p:spPr>
        <p:txBody>
          <a:bodyPr/>
          <a:lstStyle/>
          <a:p>
            <a:fld id="{BE091A60-2F6B-4970-B242-20FA1430A2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780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7297" y="247089"/>
            <a:ext cx="7886700" cy="6625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7297" y="1882869"/>
            <a:ext cx="7886700" cy="4350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6964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  <p:sldLayoutId id="2147483749" r:id="rId27"/>
    <p:sldLayoutId id="2147483750" r:id="rId28"/>
    <p:sldLayoutId id="2147483751" r:id="rId29"/>
    <p:sldLayoutId id="2147483752" r:id="rId30"/>
    <p:sldLayoutId id="2147483753" r:id="rId31"/>
    <p:sldLayoutId id="2147483754" r:id="rId32"/>
    <p:sldLayoutId id="2147483755" r:id="rId33"/>
    <p:sldLayoutId id="2147483756" r:id="rId34"/>
    <p:sldLayoutId id="2147483757" r:id="rId35"/>
    <p:sldLayoutId id="2147483758" r:id="rId36"/>
    <p:sldLayoutId id="2147483759" r:id="rId37"/>
    <p:sldLayoutId id="2147483760" r:id="rId38"/>
    <p:sldLayoutId id="2147483761" r:id="rId39"/>
    <p:sldLayoutId id="2147483762" r:id="rId40"/>
    <p:sldLayoutId id="2147483763" r:id="rId41"/>
    <p:sldLayoutId id="2147483764" r:id="rId42"/>
    <p:sldLayoutId id="2147483765" r:id="rId43"/>
    <p:sldLayoutId id="2147483766" r:id="rId44"/>
    <p:sldLayoutId id="2147483767" r:id="rId45"/>
    <p:sldLayoutId id="2147483768" r:id="rId46"/>
    <p:sldLayoutId id="2147483769" r:id="rId47"/>
    <p:sldLayoutId id="2147483770" r:id="rId48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  <p:txStyles>
    <p:titleStyle>
      <a:lvl1pPr algn="l" defTabSz="682764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0691" indent="-170691" algn="l" defTabSz="682764" rtl="0" eaLnBrk="1" latinLnBrk="0" hangingPunct="1">
        <a:lnSpc>
          <a:spcPct val="90000"/>
        </a:lnSpc>
        <a:spcBef>
          <a:spcPts val="747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512073" indent="-170691" algn="l" defTabSz="682764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3455" indent="-170691" algn="l" defTabSz="682764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194837" indent="-170691" algn="l" defTabSz="682764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120" kern="1200">
          <a:solidFill>
            <a:schemeClr val="tx1"/>
          </a:solidFill>
          <a:latin typeface="+mn-lt"/>
          <a:ea typeface="+mn-ea"/>
          <a:cs typeface="+mn-cs"/>
        </a:defRPr>
      </a:lvl4pPr>
      <a:lvl5pPr marL="1536220" indent="-170691" algn="l" defTabSz="682764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5pPr>
      <a:lvl6pPr marL="1877602" indent="-170691" algn="l" defTabSz="682764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6pPr>
      <a:lvl7pPr marL="2218984" indent="-170691" algn="l" defTabSz="682764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7pPr>
      <a:lvl8pPr marL="2560366" indent="-170691" algn="l" defTabSz="682764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8pPr>
      <a:lvl9pPr marL="2901748" indent="-170691" algn="l" defTabSz="682764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1pPr>
      <a:lvl2pPr marL="341382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2pPr>
      <a:lvl3pPr marL="682764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3pPr>
      <a:lvl4pPr marL="1024146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4pPr>
      <a:lvl5pPr marL="1365528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5pPr>
      <a:lvl6pPr marL="1706910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6pPr>
      <a:lvl7pPr marL="2048292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7pPr>
      <a:lvl8pPr marL="2389675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8pPr>
      <a:lvl9pPr marL="2731057" algn="l" defTabSz="682764" rtl="0" eaLnBrk="1" latinLnBrk="0" hangingPunct="1">
        <a:defRPr sz="13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jpe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svg"/><Relationship Id="rId10" Type="http://schemas.openxmlformats.org/officeDocument/2006/relationships/image" Target="../media/image23.jp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9093" y="6029608"/>
            <a:ext cx="6075317" cy="68758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r>
              <a:rPr lang="en-US" sz="1400" i="1" dirty="0" err="1">
                <a:ea typeface="Calibri" panose="020F0502020204030204" pitchFamily="34" charset="0"/>
                <a:cs typeface="Arial" panose="020B0604020202020204" pitchFamily="34" charset="0"/>
              </a:rPr>
              <a:t>Wadawurrung</a:t>
            </a:r>
            <a:r>
              <a:rPr lang="en-US" sz="1400" i="1" dirty="0">
                <a:ea typeface="Calibri" panose="020F0502020204030204" pitchFamily="34" charset="0"/>
                <a:cs typeface="Arial" panose="020B0604020202020204" pitchFamily="34" charset="0"/>
              </a:rPr>
              <a:t> Country </a:t>
            </a:r>
            <a:endParaRPr lang="en-AU" sz="1400" i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AU" sz="2607" dirty="0">
                <a:ea typeface="Calibri" panose="020F0502020204030204" pitchFamily="34" charset="0"/>
              </a:rPr>
              <a:t> </a:t>
            </a:r>
            <a:endParaRPr lang="en-AU" sz="2607" dirty="0"/>
          </a:p>
        </p:txBody>
      </p:sp>
      <p:sp>
        <p:nvSpPr>
          <p:cNvPr id="5" name="Rectangle 4"/>
          <p:cNvSpPr/>
          <p:nvPr/>
        </p:nvSpPr>
        <p:spPr>
          <a:xfrm>
            <a:off x="439093" y="2734824"/>
            <a:ext cx="4132907" cy="1585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US" sz="3200" dirty="0">
                <a:cs typeface="Arial" panose="020B0604020202020204" pitchFamily="34" charset="0"/>
              </a:rPr>
              <a:t>Surf Coast Shire Council</a:t>
            </a:r>
          </a:p>
          <a:p>
            <a:pPr>
              <a:spcAft>
                <a:spcPts val="900"/>
              </a:spcAft>
            </a:pPr>
            <a:r>
              <a:rPr lang="en-US" sz="1600" dirty="0">
                <a:cs typeface="Arial" panose="020B0604020202020204" pitchFamily="34" charset="0"/>
              </a:rPr>
              <a:t>Presentation to Parliamentary Inquiry on cancellation of 2026 Commonwealth Games</a:t>
            </a:r>
          </a:p>
          <a:p>
            <a:pPr>
              <a:spcAft>
                <a:spcPts val="900"/>
              </a:spcAft>
            </a:pPr>
            <a:r>
              <a:rPr lang="en-US" sz="1800" dirty="0">
                <a:cs typeface="Arial" panose="020B0604020202020204" pitchFamily="34" charset="0"/>
              </a:rPr>
              <a:t>13 February 2024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0BC8FED-31C2-48EE-D83E-657C069A958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1053F4E1-07E7-9787-AC51-015876A8BD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97" y="467566"/>
            <a:ext cx="1348033" cy="53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9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464F67-1413-04C3-47C2-527BFB80B1F9}"/>
              </a:ext>
            </a:extLst>
          </p:cNvPr>
          <p:cNvSpPr txBox="1"/>
          <p:nvPr/>
        </p:nvSpPr>
        <p:spPr>
          <a:xfrm>
            <a:off x="364519" y="335734"/>
            <a:ext cx="839018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dirty="0">
                <a:latin typeface="+mj-lt"/>
                <a:ea typeface="Calibri" panose="020F0502020204030204" pitchFamily="34" charset="0"/>
              </a:rPr>
              <a:t>Our place in the world: </a:t>
            </a:r>
          </a:p>
          <a:p>
            <a:endParaRPr lang="en-US" sz="1800" dirty="0"/>
          </a:p>
          <a:p>
            <a:r>
              <a:rPr lang="en-US" sz="1800" dirty="0"/>
              <a:t>We sit between Victoria’s two largest cities and a major tourist destination – 12 Apostles </a:t>
            </a:r>
          </a:p>
          <a:p>
            <a:pPr>
              <a:spcAft>
                <a:spcPts val="600"/>
              </a:spcAft>
            </a:pPr>
            <a:r>
              <a:rPr lang="en-US" sz="1800" dirty="0"/>
              <a:t>In 2030 years 1.5 million people will live within 1 hour of Surf Coast.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4589DA-2ECC-B28B-8AFB-FA5603B243BC}"/>
              </a:ext>
            </a:extLst>
          </p:cNvPr>
          <p:cNvPicPr/>
          <p:nvPr/>
        </p:nvPicPr>
        <p:blipFill rotWithShape="1">
          <a:blip r:embed="rId2"/>
          <a:srcRect l="1334" r="2993"/>
          <a:stretch/>
        </p:blipFill>
        <p:spPr>
          <a:xfrm>
            <a:off x="0" y="1992565"/>
            <a:ext cx="9144000" cy="4941168"/>
          </a:xfrm>
          <a:prstGeom prst="rect">
            <a:avLst/>
          </a:prstGeom>
        </p:spPr>
      </p:pic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8475981B-FB92-A0BA-790E-EDF1DE20447B}"/>
              </a:ext>
            </a:extLst>
          </p:cNvPr>
          <p:cNvSpPr/>
          <p:nvPr/>
        </p:nvSpPr>
        <p:spPr>
          <a:xfrm>
            <a:off x="3261114" y="4136270"/>
            <a:ext cx="1575808" cy="653758"/>
          </a:xfrm>
          <a:prstGeom prst="roundRec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36000" tIns="3600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b="1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Surf Coast</a:t>
            </a:r>
            <a:endParaRPr lang="en-AU" sz="1100" dirty="0">
              <a:effectLst/>
              <a:latin typeface="Duplicate Soft Regular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47,000 residents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AU" sz="11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BD995A2A-5DB2-D57C-722E-8218946577EC}"/>
              </a:ext>
            </a:extLst>
          </p:cNvPr>
          <p:cNvSpPr/>
          <p:nvPr/>
        </p:nvSpPr>
        <p:spPr>
          <a:xfrm>
            <a:off x="3693510" y="2994584"/>
            <a:ext cx="1575808" cy="664405"/>
          </a:xfrm>
          <a:prstGeom prst="roundRect">
            <a:avLst/>
          </a:prstGeom>
          <a:solidFill>
            <a:srgbClr val="006071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b="1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Geelong</a:t>
            </a:r>
            <a:endParaRPr lang="en-AU" sz="1100" dirty="0">
              <a:effectLst/>
              <a:latin typeface="Duplicate Soft Regular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327,000 residents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AU" sz="11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78D197F2-8709-CD2B-B6E1-87707747CABC}"/>
              </a:ext>
            </a:extLst>
          </p:cNvPr>
          <p:cNvSpPr/>
          <p:nvPr/>
        </p:nvSpPr>
        <p:spPr>
          <a:xfrm>
            <a:off x="4666801" y="2005173"/>
            <a:ext cx="2121913" cy="664405"/>
          </a:xfrm>
          <a:prstGeom prst="roundRect">
            <a:avLst/>
          </a:prstGeom>
          <a:solidFill>
            <a:srgbClr val="006071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b="1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West Melbourne Corridor</a:t>
            </a:r>
            <a:endParaRPr lang="en-AU" sz="1100" dirty="0">
              <a:effectLst/>
              <a:latin typeface="Duplicate Soft Regular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dirty="0"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1.1million</a:t>
            </a:r>
            <a:r>
              <a:rPr lang="en-AU" sz="11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residents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AU" sz="10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24C74AAF-9E03-D68A-A08D-2E1F0370DD8D}"/>
              </a:ext>
            </a:extLst>
          </p:cNvPr>
          <p:cNvSpPr/>
          <p:nvPr/>
        </p:nvSpPr>
        <p:spPr>
          <a:xfrm>
            <a:off x="7205819" y="2590146"/>
            <a:ext cx="1757009" cy="664405"/>
          </a:xfrm>
          <a:prstGeom prst="roundRect">
            <a:avLst/>
          </a:prstGeom>
          <a:solidFill>
            <a:srgbClr val="006071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b="1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Greater Melbourne</a:t>
            </a:r>
            <a:endParaRPr lang="en-AU" sz="1100" dirty="0">
              <a:effectLst/>
              <a:latin typeface="Duplicate Soft Regular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AU" sz="1100" dirty="0"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Est 6.8 million residents</a:t>
            </a:r>
            <a:r>
              <a:rPr lang="en-AU" sz="11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91106770-DFC1-2FB9-6AAC-96F5CC25E78D}"/>
              </a:ext>
            </a:extLst>
          </p:cNvPr>
          <p:cNvSpPr/>
          <p:nvPr/>
        </p:nvSpPr>
        <p:spPr>
          <a:xfrm>
            <a:off x="2123728" y="5203730"/>
            <a:ext cx="1863402" cy="664405"/>
          </a:xfrm>
          <a:prstGeom prst="roundRect">
            <a:avLst/>
          </a:prstGeom>
          <a:solidFill>
            <a:schemeClr val="accent3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="horz" wrap="squar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b="1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Great Ocean Road Visitors</a:t>
            </a:r>
            <a:endParaRPr lang="en-AU" sz="1100" dirty="0">
              <a:effectLst/>
              <a:latin typeface="Duplicate Soft Regular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AU" sz="1100" dirty="0"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8.6</a:t>
            </a:r>
            <a:r>
              <a:rPr lang="en-AU" sz="11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million + visitors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AU" sz="11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8783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9535" y="398660"/>
            <a:ext cx="5694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  <a:cs typeface="Arial" panose="020B0604020202020204" pitchFamily="34" charset="0"/>
              </a:rPr>
              <a:t>Commonwealth Games &amp; The Surf Coast</a:t>
            </a:r>
            <a:endParaRPr lang="en-AU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C53FA9-AA32-9967-515E-F95C6DE78F23}"/>
              </a:ext>
            </a:extLst>
          </p:cNvPr>
          <p:cNvSpPr txBox="1">
            <a:spLocks/>
          </p:cNvSpPr>
          <p:nvPr/>
        </p:nvSpPr>
        <p:spPr>
          <a:xfrm>
            <a:off x="597908" y="754534"/>
            <a:ext cx="8753648" cy="584488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rmAutofit/>
          </a:bodyPr>
          <a:lstStyle>
            <a:lvl1pPr algn="l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kern="100" spc="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200" dirty="0">
                <a:solidFill>
                  <a:schemeClr val="tx1"/>
                </a:solidFill>
              </a:rPr>
              <a:t>Torquay was to host the Coastal Rowing events.</a:t>
            </a:r>
            <a:endParaRPr lang="en-AU" sz="22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39AABE-7ECD-D40A-7C8C-8FB0C2EAEA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 b="12274"/>
          <a:stretch/>
        </p:blipFill>
        <p:spPr>
          <a:xfrm>
            <a:off x="0" y="1694896"/>
            <a:ext cx="9144000" cy="516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1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A map of a housing development&#10;&#10;Description automatically generated">
            <a:extLst>
              <a:ext uri="{FF2B5EF4-FFF2-40B4-BE49-F238E27FC236}">
                <a16:creationId xmlns:a16="http://schemas.microsoft.com/office/drawing/2014/main" id="{9C15568A-E069-8E3C-1B37-C9B7CD1C8B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5" b="15815"/>
          <a:stretch>
            <a:fillRect/>
          </a:stretch>
        </p:blipFill>
        <p:spPr>
          <a:xfrm>
            <a:off x="858416" y="2831349"/>
            <a:ext cx="5658465" cy="2729031"/>
          </a:xfrm>
        </p:spPr>
      </p:pic>
      <p:sp>
        <p:nvSpPr>
          <p:cNvPr id="5" name="Rectangle 4"/>
          <p:cNvSpPr/>
          <p:nvPr/>
        </p:nvSpPr>
        <p:spPr>
          <a:xfrm>
            <a:off x="489535" y="398660"/>
            <a:ext cx="56944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  <a:cs typeface="Arial" panose="020B0604020202020204" pitchFamily="34" charset="0"/>
              </a:rPr>
              <a:t>Commonwealth Games &amp; The Surf Coast</a:t>
            </a:r>
            <a:endParaRPr lang="en-AU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C53FA9-AA32-9967-515E-F95C6DE78F23}"/>
              </a:ext>
            </a:extLst>
          </p:cNvPr>
          <p:cNvSpPr txBox="1">
            <a:spLocks/>
          </p:cNvSpPr>
          <p:nvPr/>
        </p:nvSpPr>
        <p:spPr>
          <a:xfrm>
            <a:off x="597908" y="754534"/>
            <a:ext cx="8753648" cy="584488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rmAutofit/>
          </a:bodyPr>
          <a:lstStyle>
            <a:lvl1pPr algn="l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kern="100" spc="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200" dirty="0">
                <a:solidFill>
                  <a:schemeClr val="tx1"/>
                </a:solidFill>
              </a:rPr>
              <a:t>A hockey training venue is still proceeding</a:t>
            </a:r>
            <a:endParaRPr lang="en-AU" sz="2200" dirty="0">
              <a:solidFill>
                <a:schemeClr val="tx1"/>
              </a:solidFill>
            </a:endParaRPr>
          </a:p>
        </p:txBody>
      </p:sp>
      <p:pic>
        <p:nvPicPr>
          <p:cNvPr id="3" name="Picture 2" descr="A blue and orange sports field&#10;&#10;Description automatically generated">
            <a:extLst>
              <a:ext uri="{FF2B5EF4-FFF2-40B4-BE49-F238E27FC236}">
                <a16:creationId xmlns:a16="http://schemas.microsoft.com/office/drawing/2014/main" id="{3A688D1D-FADA-F2EF-17A3-9F10A37A5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4096"/>
            <a:ext cx="9144000" cy="513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4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F72546-08DA-427B-1A31-6A97433E18CB}"/>
              </a:ext>
            </a:extLst>
          </p:cNvPr>
          <p:cNvSpPr txBox="1"/>
          <p:nvPr/>
        </p:nvSpPr>
        <p:spPr>
          <a:xfrm>
            <a:off x="364519" y="335734"/>
            <a:ext cx="8138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+mj-lt"/>
                <a:cs typeface="Arial" panose="020B0604020202020204" pitchFamily="34" charset="0"/>
              </a:rPr>
              <a:t>Looking forward</a:t>
            </a:r>
            <a:endParaRPr lang="en-AU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3" name="Picture 12" descr="Aerial view of a city and a beach&#10;&#10;Description automatically generated">
            <a:extLst>
              <a:ext uri="{FF2B5EF4-FFF2-40B4-BE49-F238E27FC236}">
                <a16:creationId xmlns:a16="http://schemas.microsoft.com/office/drawing/2014/main" id="{D99B5E41-F167-E949-6232-26A54ACFE7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995" y="964720"/>
            <a:ext cx="9353989" cy="62373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6CEC248-16E4-652D-955D-B58D33E161DD}"/>
              </a:ext>
            </a:extLst>
          </p:cNvPr>
          <p:cNvSpPr/>
          <p:nvPr/>
        </p:nvSpPr>
        <p:spPr>
          <a:xfrm>
            <a:off x="364519" y="964720"/>
            <a:ext cx="2592288" cy="6237312"/>
          </a:xfrm>
          <a:prstGeom prst="rect">
            <a:avLst/>
          </a:prstGeom>
          <a:solidFill>
            <a:schemeClr val="accent1">
              <a:lumMod val="50000"/>
              <a:alpha val="5215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38A10C-4000-0656-E2CB-1BBA328A48BE}"/>
              </a:ext>
            </a:extLst>
          </p:cNvPr>
          <p:cNvSpPr txBox="1"/>
          <p:nvPr/>
        </p:nvSpPr>
        <p:spPr>
          <a:xfrm>
            <a:off x="364519" y="1451740"/>
            <a:ext cx="2592288" cy="438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Funding Events &amp; Marketing opportunities in Surf Coast Shire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0427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map of a city&#10;&#10;Description automatically generated">
            <a:extLst>
              <a:ext uri="{FF2B5EF4-FFF2-40B4-BE49-F238E27FC236}">
                <a16:creationId xmlns:a16="http://schemas.microsoft.com/office/drawing/2014/main" id="{D69343EE-35E2-EA7D-2757-5515CF3A4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730"/>
            <a:ext cx="9144000" cy="58182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76A010-45B7-6DB9-C77B-92EB16877ED8}"/>
              </a:ext>
            </a:extLst>
          </p:cNvPr>
          <p:cNvSpPr/>
          <p:nvPr/>
        </p:nvSpPr>
        <p:spPr>
          <a:xfrm>
            <a:off x="-199176" y="228730"/>
            <a:ext cx="9343176" cy="9307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15535" y="417513"/>
            <a:ext cx="95002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  <a:cs typeface="Arial" panose="020B0604020202020204" pitchFamily="34" charset="0"/>
              </a:rPr>
              <a:t>Funding opportunity – Housing Projects</a:t>
            </a:r>
            <a:endParaRPr lang="en-AU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652EC3-D8BC-00A6-127B-17959E7412FC}"/>
              </a:ext>
            </a:extLst>
          </p:cNvPr>
          <p:cNvSpPr txBox="1"/>
          <p:nvPr/>
        </p:nvSpPr>
        <p:spPr>
          <a:xfrm>
            <a:off x="608274" y="5738728"/>
            <a:ext cx="67054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r>
              <a:rPr lang="en-US" sz="2000" dirty="0"/>
              <a:t>Anglesea Community and Health Hub</a:t>
            </a:r>
          </a:p>
          <a:p>
            <a:r>
              <a:rPr lang="en-US" sz="2000" dirty="0"/>
              <a:t>Fraser Drive, Aireys Inlet - Social and Affordable housing. 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767484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0D6992F-72AC-994F-1FD5-88B7DCF842D9}"/>
              </a:ext>
            </a:extLst>
          </p:cNvPr>
          <p:cNvSpPr/>
          <p:nvPr/>
        </p:nvSpPr>
        <p:spPr>
          <a:xfrm>
            <a:off x="-63374" y="1240325"/>
            <a:ext cx="9207374" cy="56176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F72546-08DA-427B-1A31-6A97433E18CB}"/>
              </a:ext>
            </a:extLst>
          </p:cNvPr>
          <p:cNvSpPr txBox="1"/>
          <p:nvPr/>
        </p:nvSpPr>
        <p:spPr>
          <a:xfrm>
            <a:off x="364519" y="335734"/>
            <a:ext cx="8138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  <a:cs typeface="Arial" panose="020B0604020202020204" pitchFamily="34" charset="0"/>
              </a:rPr>
              <a:t>Funding Opportunity – Legacy Projects</a:t>
            </a:r>
            <a:endParaRPr lang="en-AU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4" descr="C:\Users\dwaight\AppData\Local\Microsoft\Windows\INetCache\Content.Word\TTQ towncentre map FA.JPG">
            <a:extLst>
              <a:ext uri="{FF2B5EF4-FFF2-40B4-BE49-F238E27FC236}">
                <a16:creationId xmlns:a16="http://schemas.microsoft.com/office/drawing/2014/main" id="{6C50ADAF-179D-AF8B-E62F-3F192EDCA65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0" t="10502" r="4451" b="4840"/>
          <a:stretch/>
        </p:blipFill>
        <p:spPr bwMode="auto">
          <a:xfrm>
            <a:off x="364519" y="1367095"/>
            <a:ext cx="8496944" cy="537321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0AE2195-AB7E-A1FE-AA3A-F552FFAFAEC3}"/>
              </a:ext>
            </a:extLst>
          </p:cNvPr>
          <p:cNvSpPr txBox="1">
            <a:spLocks/>
          </p:cNvSpPr>
          <p:nvPr/>
        </p:nvSpPr>
        <p:spPr>
          <a:xfrm>
            <a:off x="506994" y="539686"/>
            <a:ext cx="8753648" cy="584488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rmAutofit/>
          </a:bodyPr>
          <a:lstStyle>
            <a:lvl1pPr algn="l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kern="100" spc="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200" dirty="0">
                <a:solidFill>
                  <a:schemeClr val="tx1"/>
                </a:solidFill>
              </a:rPr>
              <a:t>Torquay Town Centre Placemaking.</a:t>
            </a:r>
            <a:endParaRPr lang="en-AU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32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ilding with a palm tree&#10;&#10;Description automatically generated">
            <a:extLst>
              <a:ext uri="{FF2B5EF4-FFF2-40B4-BE49-F238E27FC236}">
                <a16:creationId xmlns:a16="http://schemas.microsoft.com/office/drawing/2014/main" id="{69CD876E-1D18-98D1-FD77-861E2A543D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6893"/>
            <a:ext cx="9144000" cy="60412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95C4DC3-4921-4A14-A611-465A67D919D3}"/>
              </a:ext>
            </a:extLst>
          </p:cNvPr>
          <p:cNvSpPr txBox="1">
            <a:spLocks/>
          </p:cNvSpPr>
          <p:nvPr/>
        </p:nvSpPr>
        <p:spPr>
          <a:xfrm>
            <a:off x="3401708" y="1540465"/>
            <a:ext cx="4846000" cy="985451"/>
          </a:xfrm>
          <a:prstGeom prst="rect">
            <a:avLst/>
          </a:prstGeom>
          <a:noFill/>
        </p:spPr>
        <p:txBody>
          <a:bodyPr vert="horz" lIns="0" tIns="0" rIns="0" bIns="0" rtlCol="0" anchor="b" anchorCtr="0">
            <a:normAutofit/>
          </a:bodyPr>
          <a:lstStyle>
            <a:lvl1pPr algn="l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 kern="100" spc="0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200" dirty="0">
                <a:latin typeface="+mj-lt"/>
              </a:rPr>
              <a:t>Surf Coast Cultural Centre – Enhancing a cultural destination at the start of the Great Ocean Road. </a:t>
            </a:r>
            <a:endParaRPr lang="en-AU" sz="22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A21548-4F6B-138A-E2CB-980A5A84B5C3}"/>
              </a:ext>
            </a:extLst>
          </p:cNvPr>
          <p:cNvSpPr txBox="1"/>
          <p:nvPr/>
        </p:nvSpPr>
        <p:spPr>
          <a:xfrm>
            <a:off x="364519" y="335734"/>
            <a:ext cx="8138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  <a:cs typeface="Arial" panose="020B0604020202020204" pitchFamily="34" charset="0"/>
              </a:rPr>
              <a:t>Funding Opportunity – Legacy Projects</a:t>
            </a:r>
            <a:endParaRPr lang="en-AU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01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glass walls and trees&#10;&#10;Description automatically generated">
            <a:extLst>
              <a:ext uri="{FF2B5EF4-FFF2-40B4-BE49-F238E27FC236}">
                <a16:creationId xmlns:a16="http://schemas.microsoft.com/office/drawing/2014/main" id="{8054F9CA-190A-5859-ABF2-CBF8A8E55E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0535" y="-1005411"/>
            <a:ext cx="9234535" cy="671814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F76A010-45B7-6DB9-C77B-92EB16877ED8}"/>
              </a:ext>
            </a:extLst>
          </p:cNvPr>
          <p:cNvSpPr/>
          <p:nvPr/>
        </p:nvSpPr>
        <p:spPr>
          <a:xfrm>
            <a:off x="-199176" y="228730"/>
            <a:ext cx="9343176" cy="9307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415535" y="417513"/>
            <a:ext cx="6880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  <a:cs typeface="Arial" panose="020B0604020202020204" pitchFamily="34" charset="0"/>
              </a:rPr>
              <a:t>Funding Opportunity – Legacy Projects</a:t>
            </a:r>
            <a:endParaRPr lang="en-AU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652EC3-D8BC-00A6-127B-17959E7412FC}"/>
              </a:ext>
            </a:extLst>
          </p:cNvPr>
          <p:cNvSpPr txBox="1"/>
          <p:nvPr/>
        </p:nvSpPr>
        <p:spPr>
          <a:xfrm>
            <a:off x="590856" y="5901520"/>
            <a:ext cx="6705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Surf Coast Cultural Centre – Enhancing a cultural destination at the start of the Great Ocean Road. </a:t>
            </a: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598957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67B46F2-D117-7B48-C6C7-F5A890152576}"/>
              </a:ext>
            </a:extLst>
          </p:cNvPr>
          <p:cNvSpPr/>
          <p:nvPr/>
        </p:nvSpPr>
        <p:spPr>
          <a:xfrm>
            <a:off x="0" y="228730"/>
            <a:ext cx="9144000" cy="9307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4F33CA-00A9-FF09-39DE-DC3C4FAED629}"/>
              </a:ext>
            </a:extLst>
          </p:cNvPr>
          <p:cNvSpPr/>
          <p:nvPr/>
        </p:nvSpPr>
        <p:spPr>
          <a:xfrm>
            <a:off x="415535" y="417513"/>
            <a:ext cx="68808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</a:rPr>
              <a:t>Our Values: Nature, Wellness, First Nations </a:t>
            </a:r>
            <a:endParaRPr lang="en-AU" sz="12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8F00C6-FDAC-04B2-FEBF-C3BE7102942B}"/>
              </a:ext>
            </a:extLst>
          </p:cNvPr>
          <p:cNvSpPr txBox="1"/>
          <p:nvPr/>
        </p:nvSpPr>
        <p:spPr>
          <a:xfrm>
            <a:off x="415534" y="1478036"/>
            <a:ext cx="7207484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</a:pPr>
            <a:r>
              <a:rPr lang="en-US" sz="2200" dirty="0"/>
              <a:t>From the hinterland to the coast, from the first peoples to the children of the future, we are an </a:t>
            </a:r>
            <a:r>
              <a:rPr lang="en-US" sz="2200" dirty="0">
                <a:solidFill>
                  <a:schemeClr val="accent5"/>
                </a:solidFill>
              </a:rPr>
              <a:t>active</a:t>
            </a:r>
            <a:r>
              <a:rPr lang="en-US" sz="2200" dirty="0"/>
              <a:t>, diverse community </a:t>
            </a:r>
            <a:r>
              <a:rPr lang="en-US" sz="2200" dirty="0">
                <a:solidFill>
                  <a:schemeClr val="accent5"/>
                </a:solidFill>
              </a:rPr>
              <a:t>that lives creatively to value, protect and enhance the natural environment </a:t>
            </a:r>
            <a:r>
              <a:rPr lang="en-US" sz="2200" dirty="0"/>
              <a:t>and our unique neighborhood. </a:t>
            </a:r>
          </a:p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</a:pPr>
            <a:r>
              <a:rPr lang="en-US" sz="2200" dirty="0"/>
              <a:t>We will leave the Surf Coast better than we found it.</a:t>
            </a:r>
          </a:p>
        </p:txBody>
      </p:sp>
      <p:pic>
        <p:nvPicPr>
          <p:cNvPr id="13" name="Picture Placeholder 12" descr="A group of people standing in a field&#10;&#10;Description automatically generated">
            <a:extLst>
              <a:ext uri="{FF2B5EF4-FFF2-40B4-BE49-F238E27FC236}">
                <a16:creationId xmlns:a16="http://schemas.microsoft.com/office/drawing/2014/main" id="{5A5CAE53-3CEA-3719-CFD2-B68B9B6E9AA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8" r="9348"/>
          <a:stretch>
            <a:fillRect/>
          </a:stretch>
        </p:blipFill>
        <p:spPr>
          <a:xfrm>
            <a:off x="-362139" y="3973512"/>
            <a:ext cx="3657600" cy="2530475"/>
          </a:xfrm>
        </p:spPr>
      </p:pic>
      <p:pic>
        <p:nvPicPr>
          <p:cNvPr id="14" name="Picture Placeholder 12">
            <a:extLst>
              <a:ext uri="{FF2B5EF4-FFF2-40B4-BE49-F238E27FC236}">
                <a16:creationId xmlns:a16="http://schemas.microsoft.com/office/drawing/2014/main" id="{BA324E02-896F-9D74-C506-68746FB67D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3" r="1813"/>
          <a:stretch/>
        </p:blipFill>
        <p:spPr>
          <a:xfrm>
            <a:off x="2818646" y="3973512"/>
            <a:ext cx="3657600" cy="25304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pic>
        <p:nvPicPr>
          <p:cNvPr id="15" name="Picture Placeholder 12">
            <a:extLst>
              <a:ext uri="{FF2B5EF4-FFF2-40B4-BE49-F238E27FC236}">
                <a16:creationId xmlns:a16="http://schemas.microsoft.com/office/drawing/2014/main" id="{F8E71481-16FC-123F-3ACF-AD19DAD6ED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" r="1831"/>
          <a:stretch/>
        </p:blipFill>
        <p:spPr>
          <a:xfrm>
            <a:off x="5874954" y="3973512"/>
            <a:ext cx="3657600" cy="25304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3286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57D1BE5-F995-8C3A-E346-235ECDBFBD6E}"/>
              </a:ext>
            </a:extLst>
          </p:cNvPr>
          <p:cNvSpPr txBox="1"/>
          <p:nvPr/>
        </p:nvSpPr>
        <p:spPr>
          <a:xfrm>
            <a:off x="364519" y="335734"/>
            <a:ext cx="8138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dirty="0">
                <a:latin typeface="+mj-lt"/>
                <a:ea typeface="Calibri" panose="020F0502020204030204" pitchFamily="34" charset="0"/>
              </a:rPr>
              <a:t>Significant Event Destination</a:t>
            </a:r>
            <a:endParaRPr lang="en-AU" sz="2400" dirty="0"/>
          </a:p>
        </p:txBody>
      </p:sp>
      <p:sp>
        <p:nvSpPr>
          <p:cNvPr id="6" name="Text Box 9236">
            <a:extLst>
              <a:ext uri="{FF2B5EF4-FFF2-40B4-BE49-F238E27FC236}">
                <a16:creationId xmlns:a16="http://schemas.microsoft.com/office/drawing/2014/main" id="{A9EA111B-39C0-076C-F832-AF721D339C89}"/>
              </a:ext>
            </a:extLst>
          </p:cNvPr>
          <p:cNvSpPr txBox="1"/>
          <p:nvPr/>
        </p:nvSpPr>
        <p:spPr>
          <a:xfrm>
            <a:off x="1492455" y="1766264"/>
            <a:ext cx="1329541" cy="96646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16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250 + community &amp; major events</a:t>
            </a:r>
          </a:p>
        </p:txBody>
      </p:sp>
      <p:sp>
        <p:nvSpPr>
          <p:cNvPr id="7" name="Text Box 37">
            <a:extLst>
              <a:ext uri="{FF2B5EF4-FFF2-40B4-BE49-F238E27FC236}">
                <a16:creationId xmlns:a16="http://schemas.microsoft.com/office/drawing/2014/main" id="{6CA3AF1C-9919-1567-EEC2-43457B0762D8}"/>
              </a:ext>
            </a:extLst>
          </p:cNvPr>
          <p:cNvSpPr txBox="1"/>
          <p:nvPr/>
        </p:nvSpPr>
        <p:spPr>
          <a:xfrm>
            <a:off x="1492455" y="2893067"/>
            <a:ext cx="1453116" cy="104393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16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Viewed globally by 100M+ people</a:t>
            </a:r>
          </a:p>
        </p:txBody>
      </p:sp>
      <p:sp>
        <p:nvSpPr>
          <p:cNvPr id="9" name="Text Box 38">
            <a:extLst>
              <a:ext uri="{FF2B5EF4-FFF2-40B4-BE49-F238E27FC236}">
                <a16:creationId xmlns:a16="http://schemas.microsoft.com/office/drawing/2014/main" id="{4D5426EF-5E91-76E7-1C52-1B9ADB1D3129}"/>
              </a:ext>
            </a:extLst>
          </p:cNvPr>
          <p:cNvSpPr txBox="1"/>
          <p:nvPr/>
        </p:nvSpPr>
        <p:spPr>
          <a:xfrm>
            <a:off x="1492455" y="5561369"/>
            <a:ext cx="1584176" cy="104359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16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Generate over $100M expenditure</a:t>
            </a:r>
          </a:p>
        </p:txBody>
      </p:sp>
      <p:sp>
        <p:nvSpPr>
          <p:cNvPr id="11" name="Text Box 38">
            <a:extLst>
              <a:ext uri="{FF2B5EF4-FFF2-40B4-BE49-F238E27FC236}">
                <a16:creationId xmlns:a16="http://schemas.microsoft.com/office/drawing/2014/main" id="{E82D8AD2-A1F0-9B24-84FE-E43004286222}"/>
              </a:ext>
            </a:extLst>
          </p:cNvPr>
          <p:cNvSpPr txBox="1"/>
          <p:nvPr/>
        </p:nvSpPr>
        <p:spPr>
          <a:xfrm>
            <a:off x="1492455" y="4100572"/>
            <a:ext cx="1453116" cy="104359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AU" sz="1600" dirty="0">
                <a:effectLst/>
                <a:latin typeface="Duplicate Soft Regular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Welcomes 240,000 participants &amp; spectators</a:t>
            </a:r>
          </a:p>
        </p:txBody>
      </p:sp>
      <p:pic>
        <p:nvPicPr>
          <p:cNvPr id="19" name="Graphic 18" descr="Circus Tent with solid fill">
            <a:extLst>
              <a:ext uri="{FF2B5EF4-FFF2-40B4-BE49-F238E27FC236}">
                <a16:creationId xmlns:a16="http://schemas.microsoft.com/office/drawing/2014/main" id="{1DA1D385-1CE9-717C-F191-B84F7BCAD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541" y="1766264"/>
            <a:ext cx="914400" cy="914400"/>
          </a:xfrm>
          <a:prstGeom prst="rect">
            <a:avLst/>
          </a:prstGeom>
        </p:spPr>
      </p:pic>
      <p:pic>
        <p:nvPicPr>
          <p:cNvPr id="21" name="Graphic 20" descr="Globe outline">
            <a:extLst>
              <a:ext uri="{FF2B5EF4-FFF2-40B4-BE49-F238E27FC236}">
                <a16:creationId xmlns:a16="http://schemas.microsoft.com/office/drawing/2014/main" id="{01EBE019-8A6E-E3A0-DE5A-B8ED2E407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6066" y="2893067"/>
            <a:ext cx="914400" cy="914400"/>
          </a:xfrm>
          <a:prstGeom prst="rect">
            <a:avLst/>
          </a:prstGeom>
        </p:spPr>
      </p:pic>
      <p:pic>
        <p:nvPicPr>
          <p:cNvPr id="23" name="Graphic 22" descr="Group of people with solid fill">
            <a:extLst>
              <a:ext uri="{FF2B5EF4-FFF2-40B4-BE49-F238E27FC236}">
                <a16:creationId xmlns:a16="http://schemas.microsoft.com/office/drawing/2014/main" id="{E177C787-3C05-CAF9-27A9-5BFF2600FE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0460" y="4199094"/>
            <a:ext cx="914400" cy="914400"/>
          </a:xfrm>
          <a:prstGeom prst="rect">
            <a:avLst/>
          </a:prstGeom>
        </p:spPr>
      </p:pic>
      <p:pic>
        <p:nvPicPr>
          <p:cNvPr id="25" name="Graphic 24" descr="Dollar with solid fill">
            <a:extLst>
              <a:ext uri="{FF2B5EF4-FFF2-40B4-BE49-F238E27FC236}">
                <a16:creationId xmlns:a16="http://schemas.microsoft.com/office/drawing/2014/main" id="{3109F9C1-A989-3A35-51AE-54B7DD51F3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6066" y="5494690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805845C-6292-5FEC-356B-BDF8BDABFA1C}"/>
              </a:ext>
            </a:extLst>
          </p:cNvPr>
          <p:cNvSpPr txBox="1"/>
          <p:nvPr/>
        </p:nvSpPr>
        <p:spPr>
          <a:xfrm>
            <a:off x="364519" y="910990"/>
            <a:ext cx="8779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Events create sense of place, connect communities &amp; help businesses thrive</a:t>
            </a:r>
            <a:endParaRPr lang="en-AU" sz="22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DDEE3B0-1954-54C4-24E6-4D671C4969B2}"/>
              </a:ext>
            </a:extLst>
          </p:cNvPr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5" b="5394"/>
          <a:stretch/>
        </p:blipFill>
        <p:spPr bwMode="auto">
          <a:xfrm>
            <a:off x="3076631" y="1744507"/>
            <a:ext cx="3941180" cy="3368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025FFEB-FE84-8815-E300-781B99E4387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71384" y="2204780"/>
            <a:ext cx="3625847" cy="271938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0EE875B-0312-E3D7-76C6-962BF312BF2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0" t="1189" b="28297"/>
          <a:stretch/>
        </p:blipFill>
        <p:spPr>
          <a:xfrm>
            <a:off x="6424615" y="4734962"/>
            <a:ext cx="4383308" cy="2155959"/>
          </a:xfrm>
          <a:prstGeom prst="rect">
            <a:avLst/>
          </a:prstGeom>
        </p:spPr>
      </p:pic>
      <p:pic>
        <p:nvPicPr>
          <p:cNvPr id="31" name="Picture 30" descr="A group of people running on a trail&#10;&#10;Description automatically generated">
            <a:extLst>
              <a:ext uri="{FF2B5EF4-FFF2-40B4-BE49-F238E27FC236}">
                <a16:creationId xmlns:a16="http://schemas.microsoft.com/office/drawing/2014/main" id="{7B008117-7A42-0874-3871-2C4C0ADF619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31" y="4912977"/>
            <a:ext cx="3400784" cy="226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18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D91E7C4-9B1D-F9CC-49CC-B9129DB99D84}"/>
              </a:ext>
            </a:extLst>
          </p:cNvPr>
          <p:cNvSpPr/>
          <p:nvPr/>
        </p:nvSpPr>
        <p:spPr>
          <a:xfrm>
            <a:off x="4616731" y="1415436"/>
            <a:ext cx="4527269" cy="54425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7D1BE5-F995-8C3A-E346-235ECDBFBD6E}"/>
              </a:ext>
            </a:extLst>
          </p:cNvPr>
          <p:cNvSpPr txBox="1"/>
          <p:nvPr/>
        </p:nvSpPr>
        <p:spPr>
          <a:xfrm>
            <a:off x="364519" y="335734"/>
            <a:ext cx="8138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dirty="0">
                <a:latin typeface="+mj-lt"/>
                <a:ea typeface="Calibri" panose="020F0502020204030204" pitchFamily="34" charset="0"/>
              </a:rPr>
              <a:t>Event Case Studies</a:t>
            </a:r>
            <a:endParaRPr lang="en-AU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05845C-6292-5FEC-356B-BDF8BDABFA1C}"/>
              </a:ext>
            </a:extLst>
          </p:cNvPr>
          <p:cNvSpPr txBox="1"/>
          <p:nvPr/>
        </p:nvSpPr>
        <p:spPr>
          <a:xfrm>
            <a:off x="364519" y="784248"/>
            <a:ext cx="87794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Rip Curl Pro &amp; 2025 UCI Gran </a:t>
            </a:r>
            <a:r>
              <a:rPr lang="en-US" sz="2200" dirty="0" err="1"/>
              <a:t>Fondo</a:t>
            </a:r>
            <a:r>
              <a:rPr lang="en-US" sz="2200" dirty="0"/>
              <a:t> World Championships .</a:t>
            </a:r>
            <a:endParaRPr lang="en-AU" sz="2200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832A9CC-4EDC-22D1-289C-20227DC981B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659879"/>
            <a:ext cx="4572000" cy="2449286"/>
          </a:xfrm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F0C036-B68B-72F4-F851-8E55695665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4" b="447"/>
          <a:stretch/>
        </p:blipFill>
        <p:spPr>
          <a:xfrm>
            <a:off x="0" y="1415437"/>
            <a:ext cx="4616731" cy="291212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1F8D20-71A7-7DA8-84E6-489F53BD71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60" r="8784"/>
          <a:stretch/>
        </p:blipFill>
        <p:spPr>
          <a:xfrm>
            <a:off x="4595520" y="1415436"/>
            <a:ext cx="4616730" cy="29121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0C7E8E2-605C-6AB5-8487-2B8E5685626B}"/>
              </a:ext>
            </a:extLst>
          </p:cNvPr>
          <p:cNvSpPr txBox="1"/>
          <p:nvPr/>
        </p:nvSpPr>
        <p:spPr>
          <a:xfrm>
            <a:off x="4595520" y="4327558"/>
            <a:ext cx="4389741" cy="935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2025 UCI Gran </a:t>
            </a:r>
            <a:r>
              <a:rPr lang="en-US" sz="2000" b="1" dirty="0" err="1">
                <a:latin typeface="+mj-lt"/>
              </a:rPr>
              <a:t>Fondo</a:t>
            </a:r>
            <a:r>
              <a:rPr lang="en-US" sz="2000" b="1" dirty="0">
                <a:latin typeface="+mj-lt"/>
              </a:rPr>
              <a:t> World Champs</a:t>
            </a:r>
          </a:p>
          <a:p>
            <a:endParaRPr lang="en-A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A2B13D-8C8C-1A91-F61A-79DA017AE461}"/>
              </a:ext>
            </a:extLst>
          </p:cNvPr>
          <p:cNvSpPr txBox="1"/>
          <p:nvPr/>
        </p:nvSpPr>
        <p:spPr>
          <a:xfrm>
            <a:off x="4616731" y="4731518"/>
            <a:ext cx="4754258" cy="2085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Event length: 4 days.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Est 7,000 </a:t>
            </a:r>
            <a:r>
              <a:rPr lang="fr-FR" sz="1400" dirty="0" err="1"/>
              <a:t>riders</a:t>
            </a:r>
            <a:r>
              <a:rPr lang="fr-FR" sz="1400" dirty="0"/>
              <a:t> &amp; 20,000 </a:t>
            </a:r>
            <a:r>
              <a:rPr lang="fr-FR" sz="1400" dirty="0" err="1"/>
              <a:t>spectators</a:t>
            </a:r>
            <a:r>
              <a:rPr lang="fr-FR" sz="1400" dirty="0"/>
              <a:t>.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3,500+ international riders.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Est economic benefit $10million+.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Very high level of extended stay outcomes (2 – 4 weeks).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GOR &amp; Bellarine regional dispersal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Global audience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Off-peak visitation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D84082-CCF0-1A73-BF21-C072F1EE2709}"/>
              </a:ext>
            </a:extLst>
          </p:cNvPr>
          <p:cNvSpPr txBox="1"/>
          <p:nvPr/>
        </p:nvSpPr>
        <p:spPr>
          <a:xfrm>
            <a:off x="158739" y="4731518"/>
            <a:ext cx="3936954" cy="2085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Event length: 10-day window.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Spectator attendance: 35,000+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Economic benefit $8million+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effectLst/>
              </a:rPr>
              <a:t>3.95million video views. </a:t>
            </a:r>
            <a:endParaRPr lang="en-US" sz="1400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effectLst/>
              </a:rPr>
              <a:t>2.73million hours watched. </a:t>
            </a:r>
            <a:endParaRPr lang="en-US" sz="1400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effectLst/>
              </a:rPr>
              <a:t>7.4million international audience.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GOR &amp; Bellarine regional dispersal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FD43B3-974D-4A23-5958-CD496DD42650}"/>
              </a:ext>
            </a:extLst>
          </p:cNvPr>
          <p:cNvSpPr txBox="1"/>
          <p:nvPr/>
        </p:nvSpPr>
        <p:spPr>
          <a:xfrm>
            <a:off x="135252" y="4353607"/>
            <a:ext cx="3744416" cy="101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latin typeface="+mj-lt"/>
              </a:rPr>
              <a:t>Rip Curl Pro Bells Beach - Easter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1564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aerial view of a beach&#10;&#10;Description automatically generated">
            <a:extLst>
              <a:ext uri="{FF2B5EF4-FFF2-40B4-BE49-F238E27FC236}">
                <a16:creationId xmlns:a16="http://schemas.microsoft.com/office/drawing/2014/main" id="{8A953B95-2CFB-7F75-6180-6336864A73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t="76" r="-15" b="-76"/>
          <a:stretch/>
        </p:blipFill>
        <p:spPr>
          <a:xfrm>
            <a:off x="-565339" y="-51531"/>
            <a:ext cx="10274678" cy="624154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59C07F-E908-E12E-BB6A-39E525A9DC44}"/>
              </a:ext>
            </a:extLst>
          </p:cNvPr>
          <p:cNvSpPr/>
          <p:nvPr/>
        </p:nvSpPr>
        <p:spPr>
          <a:xfrm>
            <a:off x="-177656" y="5857591"/>
            <a:ext cx="9321656" cy="1000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" name="Picture 3" descr="A logo for a surf shop&#10;&#10;Description automatically generated">
            <a:extLst>
              <a:ext uri="{FF2B5EF4-FFF2-40B4-BE49-F238E27FC236}">
                <a16:creationId xmlns:a16="http://schemas.microsoft.com/office/drawing/2014/main" id="{6D41312F-4E28-1A3C-A678-9F42B0A3B9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4881" y="6035728"/>
            <a:ext cx="1348629" cy="5356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6C92D6D-43B9-0ECC-62EA-8A695F309C2C}"/>
              </a:ext>
            </a:extLst>
          </p:cNvPr>
          <p:cNvSpPr/>
          <p:nvPr/>
        </p:nvSpPr>
        <p:spPr>
          <a:xfrm>
            <a:off x="604070" y="6118903"/>
            <a:ext cx="6880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surfcoast.vic.gov.au</a:t>
            </a:r>
            <a:endParaRPr lang="en-A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E70670-9B05-55DD-C4AE-2C88697EE9A1}"/>
              </a:ext>
            </a:extLst>
          </p:cNvPr>
          <p:cNvSpPr txBox="1"/>
          <p:nvPr/>
        </p:nvSpPr>
        <p:spPr>
          <a:xfrm>
            <a:off x="364519" y="335734"/>
            <a:ext cx="8138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dirty="0">
                <a:latin typeface="+mj-lt"/>
                <a:ea typeface="Calibri" panose="020F0502020204030204" pitchFamily="34" charset="0"/>
              </a:rPr>
              <a:t>Conclusion and questions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13443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SurfCoas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071"/>
      </a:accent1>
      <a:accent2>
        <a:srgbClr val="E8503E"/>
      </a:accent2>
      <a:accent3>
        <a:srgbClr val="4D4F53"/>
      </a:accent3>
      <a:accent4>
        <a:srgbClr val="003057"/>
      </a:accent4>
      <a:accent5>
        <a:srgbClr val="1CD4C6"/>
      </a:accent5>
      <a:accent6>
        <a:srgbClr val="1CD4C6"/>
      </a:accent6>
      <a:hlink>
        <a:srgbClr val="006071"/>
      </a:hlink>
      <a:folHlink>
        <a:srgbClr val="E8503E"/>
      </a:folHlink>
    </a:clrScheme>
    <a:fontScheme name="Surf Coast font">
      <a:majorFont>
        <a:latin typeface="Duplicate Soft Bold"/>
        <a:ea typeface=""/>
        <a:cs typeface=""/>
      </a:majorFont>
      <a:minorFont>
        <a:latin typeface="Duplicate Soft Regula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8046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8497,8498,8499</Witness_x005f_x0020_Id>
    <Committee_x0020_Start_x0020_Date xmlns="46c61757-ad04-49d5-a16a-4020ae46aeb3">2023-08-02T00:00:00+00:00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</TermName>
          <TermId xmlns="http://schemas.microsoft.com/office/infopath/2007/PartnerControls">40f0a745-7b49-4bd7-9d1f-efe648d87638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Select Committee on the 2026 Commonwealth Games Bid</TermName>
          <TermId xmlns="http://schemas.microsoft.com/office/infopath/2007/PartnerControls">ace84c29-723d-450e-be25-3c4a62431c85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2023-08-02T00:00:00+00:00</Committee_x0020_Inquiry_x0020_Start_x0020_Date>
    <Committee_x0020_Inquiry_x0020_End_x0020_Date xmlns="46c61757-ad04-49d5-a16a-4020ae46aeb3" xsi:nil="true"/>
    <TaxCatchAll xmlns="46c61757-ad04-49d5-a16a-4020ae46aeb3">
      <Value>196</Value>
      <Value>197</Value>
      <Value>1</Value>
      <Value>3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2026 Commonwealth Games Bid</TermName>
          <TermId xmlns="http://schemas.microsoft.com/office/infopath/2007/PartnerControls">a70af7de-6f00-4eb6-b46c-08de016928f5</TermId>
        </TermInfo>
      </Terms>
    </pf0be3ffd4e84049b08b651cf27bfd30>
    <DocumentKey xmlns="46c61757-ad04-49d5-a16a-4020ae46aeb3">witness-transcripts</DocumentKey>
    <_dlc_DocId xmlns="c35bed46-8fc3-45b8-8dd6-aacfd9839516">HKNRK37FCK6T-1016873845-5561</_dlc_DocId>
    <_dlc_DocIdUrl xmlns="c35bed46-8fc3-45b8-8dd6-aacfd9839516">
      <Url>https://pims-docs.parliament.vic.gov.au/lcdocs/_layouts/15/DocIdRedir.aspx?ID=HKNRK37FCK6T-1016873845-5561</Url>
      <Description>HKNRK37FCK6T-1016873845-5561</Description>
    </_dlc_DocIdUrl>
  </documentManagement>
</p:properties>
</file>

<file path=customXml/itemProps1.xml><?xml version="1.0" encoding="utf-8"?>
<ds:datastoreItem xmlns:ds="http://schemas.openxmlformats.org/officeDocument/2006/customXml" ds:itemID="{4BBDBF59-901E-4A23-B71A-C07CF9D2B4D1}"/>
</file>

<file path=customXml/itemProps2.xml><?xml version="1.0" encoding="utf-8"?>
<ds:datastoreItem xmlns:ds="http://schemas.openxmlformats.org/officeDocument/2006/customXml" ds:itemID="{B7F2BD9F-5461-4828-B062-3697138C73FB}"/>
</file>

<file path=customXml/itemProps3.xml><?xml version="1.0" encoding="utf-8"?>
<ds:datastoreItem xmlns:ds="http://schemas.openxmlformats.org/officeDocument/2006/customXml" ds:itemID="{481EDD08-9B6F-4BFD-9E80-7705CB4E97AB}"/>
</file>

<file path=customXml/itemProps4.xml><?xml version="1.0" encoding="utf-8"?>
<ds:datastoreItem xmlns:ds="http://schemas.openxmlformats.org/officeDocument/2006/customXml" ds:itemID="{09E21778-AF1F-4B8F-82CE-C5F162E2B7EA}"/>
</file>

<file path=customXml/itemProps5.xml><?xml version="1.0" encoding="utf-8"?>
<ds:datastoreItem xmlns:ds="http://schemas.openxmlformats.org/officeDocument/2006/customXml" ds:itemID="{A2380B99-AE67-4B26-8873-01B47EED2E9C}"/>
</file>

<file path=docProps/app.xml><?xml version="1.0" encoding="utf-8"?>
<Properties xmlns="http://schemas.openxmlformats.org/officeDocument/2006/extended-properties" xmlns:vt="http://schemas.openxmlformats.org/officeDocument/2006/docPropsVTypes">
  <Template>SCS template 2023_Teal</Template>
  <TotalTime>397</TotalTime>
  <Words>417</Words>
  <Application>Microsoft Office PowerPoint</Application>
  <PresentationFormat>On-screen Show (4:3)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Duplicate Soft Bold</vt:lpstr>
      <vt:lpstr>Duplicate Soft 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Surf Coast Shire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Fowles</dc:creator>
  <cp:lastModifiedBy>Christine Delaney</cp:lastModifiedBy>
  <cp:revision>27</cp:revision>
  <dcterms:created xsi:type="dcterms:W3CDTF">2023-10-18T02:34:46Z</dcterms:created>
  <dcterms:modified xsi:type="dcterms:W3CDTF">2024-02-12T01:55:08Z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3;#Select|40f0a745-7b49-4bd7-9d1f-efe648d87638</vt:lpwstr>
  </property>
  <property fmtid="{D5CDD505-2E9C-101B-9397-08002B2CF9AE}" pid="5" name="Committee Inquiry">
    <vt:lpwstr>196;#Inquiry into the 2026 Commonwealth Games Bid|a70af7de-6f00-4eb6-b46c-08de016928f5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197;#Select Committee on the 2026 Commonwealth Games Bid|ace84c29-723d-450e-be25-3c4a62431c85</vt:lpwstr>
  </property>
  <property fmtid="{D5CDD505-2E9C-101B-9397-08002B2CF9AE}" pid="8" name="_dlc_DocIdItemGuid">
    <vt:lpwstr>f40bf381-c147-4f65-9830-4bac1bf700dc</vt:lpwstr>
  </property>
</Properties>
</file>