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drawings/drawing1.xml" ContentType="application/vnd.openxmlformats-officedocument.drawingml.chartshapes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4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4.xml" ContentType="application/vnd.openxmlformats-officedocument.customXml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9" r:id="rId2"/>
    <p:sldId id="321" r:id="rId3"/>
    <p:sldId id="329" r:id="rId4"/>
    <p:sldId id="269" r:id="rId5"/>
    <p:sldId id="327" r:id="rId6"/>
    <p:sldId id="333" r:id="rId7"/>
    <p:sldId id="328" r:id="rId8"/>
    <p:sldId id="308" r:id="rId9"/>
    <p:sldId id="330" r:id="rId10"/>
    <p:sldId id="331" r:id="rId11"/>
    <p:sldId id="272" r:id="rId12"/>
    <p:sldId id="332" r:id="rId13"/>
    <p:sldId id="325" r:id="rId14"/>
    <p:sldId id="326" r:id="rId15"/>
  </p:sldIdLst>
  <p:sldSz cx="9144000" cy="6858000" type="screen4x3"/>
  <p:notesSz cx="6807200" cy="9939338"/>
  <p:defaultTextStyle>
    <a:defPPr>
      <a:defRPr lang="en-AU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clrMru>
    <a:srgbClr val="201547"/>
    <a:srgbClr val="4FB136"/>
    <a:srgbClr val="120033"/>
    <a:srgbClr val="3D00AE"/>
    <a:srgbClr val="1293A7"/>
    <a:srgbClr val="121637"/>
    <a:srgbClr val="86189C"/>
    <a:srgbClr val="D50032"/>
    <a:srgbClr val="007B4B"/>
    <a:srgbClr val="DA37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64" autoAdjust="0"/>
    <p:restoredTop sz="90610" autoAdjust="0"/>
  </p:normalViewPr>
  <p:slideViewPr>
    <p:cSldViewPr snapToGrid="0" snapToObjects="1">
      <p:cViewPr>
        <p:scale>
          <a:sx n="125" d="100"/>
          <a:sy n="125" d="100"/>
        </p:scale>
        <p:origin x="-1362" y="7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8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26" Type="http://schemas.openxmlformats.org/officeDocument/2006/relationships/customXml" Target="../customXml/item5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customXml" Target="../customXml/item4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N171\Group\PSP\SHRB\Public%20Housing%20Renewal%20Inquiry\Public%20Hearings\Dep%20Sec%20appearance%20at%20hearing%20-%20pack\Supporting%20Info%20&amp;%20Earlier%20versions\PHRP%20Yield%20Exampl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Public Housing Renewal Scenarios</a:t>
            </a:r>
          </a:p>
          <a:p>
            <a:pPr>
              <a:defRPr/>
            </a:pPr>
            <a:r>
              <a:rPr lang="en-US"/>
              <a:t>$185 Million Funding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141994313938711"/>
          <c:y val="0.2038252595474746"/>
          <c:w val="0.65894545835680685"/>
          <c:h val="0.482617049917940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Number of Homes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-1.6638935108153079E-3"/>
                  <c:y val="9.36768149882903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-9.36768149882903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1.2490241998438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Sheet1!$A$4:$A$7</c:f>
              <c:strCache>
                <c:ptCount val="4"/>
                <c:pt idx="0">
                  <c:v>PHRP Model 
(Existing Location)</c:v>
                </c:pt>
                <c:pt idx="1">
                  <c:v>Buy New 
(Different Location)</c:v>
                </c:pt>
                <c:pt idx="2">
                  <c:v>Refurbish 
(Existing Location)</c:v>
                </c:pt>
                <c:pt idx="3">
                  <c:v>Build New 
(Existing Location)</c:v>
                </c:pt>
              </c:strCache>
            </c:strRef>
          </c:cat>
          <c:val>
            <c:numRef>
              <c:f>Sheet1!$B$4:$B$7</c:f>
              <c:numCache>
                <c:formatCode>General</c:formatCode>
                <c:ptCount val="4"/>
                <c:pt idx="0">
                  <c:v>1778</c:v>
                </c:pt>
                <c:pt idx="1">
                  <c:v>370</c:v>
                </c:pt>
                <c:pt idx="2">
                  <c:v>925</c:v>
                </c:pt>
                <c:pt idx="3" formatCode="0">
                  <c:v>616.66666666666663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7099648"/>
        <c:axId val="164971264"/>
      </c:barChart>
      <c:scatterChart>
        <c:scatterStyle val="lineMarker"/>
        <c:varyColors val="0"/>
        <c:ser>
          <c:idx val="1"/>
          <c:order val="1"/>
          <c:tx>
            <c:strRef>
              <c:f>Sheet1!$C$3</c:f>
              <c:strCache>
                <c:ptCount val="1"/>
                <c:pt idx="0">
                  <c:v>Average Price Per Unit</c:v>
                </c:pt>
              </c:strCache>
            </c:strRef>
          </c:tx>
          <c:spPr>
            <a:ln w="47625">
              <a:noFill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5744625099899121E-2"/>
                  <c:y val="-0.4249883518658528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5744625099899121E-2"/>
                  <c:y val="0.2307493530521799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9072412121529733E-2"/>
                  <c:y val="-0.1533255883998106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4080731589083808E-2"/>
                  <c:y val="1.84152390787217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i="1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strRef>
              <c:f>Sheet1!$A$4:$A$7</c:f>
              <c:strCache>
                <c:ptCount val="4"/>
                <c:pt idx="0">
                  <c:v>PHRP Model 
(Existing Location)</c:v>
                </c:pt>
                <c:pt idx="1">
                  <c:v>Buy New 
(Different Location)</c:v>
                </c:pt>
                <c:pt idx="2">
                  <c:v>Refurbish 
(Existing Location)</c:v>
                </c:pt>
                <c:pt idx="3">
                  <c:v>Build New 
(Existing Location)</c:v>
                </c:pt>
              </c:strCache>
            </c:strRef>
          </c:xVal>
          <c:yVal>
            <c:numRef>
              <c:f>Sheet1!$C$4:$C$7</c:f>
              <c:numCache>
                <c:formatCode>"$"#,##0;[Red]"$"#,##0</c:formatCode>
                <c:ptCount val="4"/>
                <c:pt idx="0">
                  <c:v>104000</c:v>
                </c:pt>
                <c:pt idx="1">
                  <c:v>500000</c:v>
                </c:pt>
                <c:pt idx="2">
                  <c:v>200000</c:v>
                </c:pt>
                <c:pt idx="3">
                  <c:v>300000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5271424"/>
        <c:axId val="165219712"/>
      </c:scatterChart>
      <c:catAx>
        <c:axId val="10709964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64971264"/>
        <c:crosses val="autoZero"/>
        <c:auto val="1"/>
        <c:lblAlgn val="ctr"/>
        <c:lblOffset val="100"/>
        <c:noMultiLvlLbl val="0"/>
      </c:catAx>
      <c:valAx>
        <c:axId val="164971264"/>
        <c:scaling>
          <c:orientation val="minMax"/>
          <c:max val="20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 b="0"/>
                </a:pPr>
                <a:r>
                  <a:rPr lang="en-US" sz="1200" b="0"/>
                  <a:t>Number of Homes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07099648"/>
        <c:crosses val="autoZero"/>
        <c:crossBetween val="between"/>
        <c:majorUnit val="200"/>
        <c:minorUnit val="40"/>
      </c:valAx>
      <c:valAx>
        <c:axId val="165219712"/>
        <c:scaling>
          <c:orientation val="minMax"/>
        </c:scaling>
        <c:delete val="0"/>
        <c:axPos val="r"/>
        <c:numFmt formatCode="&quot;$&quot;#,##0;[Red]&quot;$&quot;#,##0" sourceLinked="1"/>
        <c:majorTickMark val="out"/>
        <c:minorTickMark val="none"/>
        <c:tickLblPos val="none"/>
        <c:txPr>
          <a:bodyPr/>
          <a:lstStyle/>
          <a:p>
            <a:pPr>
              <a:defRPr sz="1200"/>
            </a:pPr>
            <a:endParaRPr lang="en-US"/>
          </a:p>
        </c:txPr>
        <c:crossAx val="165271424"/>
        <c:crosses val="max"/>
        <c:crossBetween val="midCat"/>
      </c:valAx>
      <c:valAx>
        <c:axId val="165271424"/>
        <c:scaling>
          <c:orientation val="minMax"/>
        </c:scaling>
        <c:delete val="1"/>
        <c:axPos val="b"/>
        <c:majorTickMark val="out"/>
        <c:minorTickMark val="none"/>
        <c:tickLblPos val="nextTo"/>
        <c:crossAx val="165219712"/>
        <c:crosses val="autoZero"/>
        <c:crossBetween val="midCat"/>
      </c:valAx>
      <c:dTable>
        <c:showHorzBorder val="1"/>
        <c:showVertBorder val="1"/>
        <c:showOutline val="1"/>
        <c:showKeys val="1"/>
      </c:dTable>
    </c:plotArea>
    <c:legend>
      <c:legendPos val="r"/>
      <c:legendEntry>
        <c:idx val="1"/>
        <c:txPr>
          <a:bodyPr/>
          <a:lstStyle/>
          <a:p>
            <a:pPr>
              <a:defRPr sz="1200" i="1"/>
            </a:pPr>
            <a:endParaRPr lang="en-US"/>
          </a:p>
        </c:txPr>
      </c:legendEntry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0.08727</cdr:x>
      <cdr:y>0.84544</cdr:y>
    </cdr:from>
    <cdr:to>
      <cdr:x>0.26322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66068" y="3438552"/>
          <a:ext cx="1343049" cy="6286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AU" sz="1000" dirty="0"/>
            <a:t>Asset Renewal      </a:t>
          </a:r>
          <a:r>
            <a:rPr lang="en-AU" sz="1000" b="1" dirty="0">
              <a:solidFill>
                <a:srgbClr val="00B050"/>
              </a:solidFill>
              <a:sym typeface="Wingdings"/>
            </a:rPr>
            <a:t></a:t>
          </a:r>
          <a:endParaRPr lang="en-AU" sz="1000" b="1" baseline="0" dirty="0">
            <a:solidFill>
              <a:srgbClr val="00B050"/>
            </a:solidFill>
          </a:endParaRPr>
        </a:p>
        <a:p xmlns:a="http://schemas.openxmlformats.org/drawingml/2006/main">
          <a:r>
            <a:rPr lang="en-AU" sz="1000" baseline="0" dirty="0"/>
            <a:t>Stock Growth        </a:t>
          </a:r>
          <a:r>
            <a:rPr lang="en-AU" sz="1000" b="1" dirty="0">
              <a:solidFill>
                <a:srgbClr val="00B050"/>
              </a:solidFill>
              <a:effectLst/>
              <a:latin typeface="+mn-lt"/>
              <a:ea typeface="+mn-ea"/>
              <a:cs typeface="+mn-cs"/>
              <a:sym typeface="Wingdings"/>
            </a:rPr>
            <a:t></a:t>
          </a:r>
          <a:endParaRPr lang="en-AU" sz="1000" baseline="0" dirty="0">
            <a:solidFill>
              <a:srgbClr val="00B050"/>
            </a:solidFill>
          </a:endParaRPr>
        </a:p>
        <a:p xmlns:a="http://schemas.openxmlformats.org/drawingml/2006/main">
          <a:r>
            <a:rPr lang="en-AU" sz="1000" baseline="0" dirty="0"/>
            <a:t>Retain Location    </a:t>
          </a:r>
          <a:r>
            <a:rPr lang="en-AU" sz="1000" b="1" dirty="0">
              <a:solidFill>
                <a:srgbClr val="00B050"/>
              </a:solidFill>
              <a:effectLst/>
              <a:latin typeface="+mn-lt"/>
              <a:ea typeface="+mn-ea"/>
              <a:cs typeface="+mn-cs"/>
              <a:sym typeface="Wingdings"/>
            </a:rPr>
            <a:t></a:t>
          </a:r>
          <a:endParaRPr lang="en-AU" sz="1000" baseline="0" dirty="0">
            <a:solidFill>
              <a:srgbClr val="00B050"/>
            </a:solidFill>
          </a:endParaRPr>
        </a:p>
        <a:p xmlns:a="http://schemas.openxmlformats.org/drawingml/2006/main">
          <a:endParaRPr lang="en-AU" sz="1050" dirty="0"/>
        </a:p>
      </cdr:txBody>
    </cdr:sp>
  </cdr:relSizeAnchor>
  <cdr:relSizeAnchor xmlns:cdr="http://schemas.openxmlformats.org/drawingml/2006/chartDrawing">
    <cdr:from>
      <cdr:x>0.43171</cdr:x>
      <cdr:y>0.84544</cdr:y>
    </cdr:from>
    <cdr:to>
      <cdr:x>0.60767</cdr:x>
      <cdr:y>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295075" y="3438553"/>
          <a:ext cx="1343050" cy="6286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000"/>
            <a:t>Asset Renewal      </a:t>
          </a:r>
          <a:r>
            <a:rPr lang="en-AU" sz="1000" b="1">
              <a:solidFill>
                <a:srgbClr val="00B050"/>
              </a:solidFill>
              <a:sym typeface="Wingdings"/>
            </a:rPr>
            <a:t></a:t>
          </a:r>
          <a:endParaRPr lang="en-AU" sz="1000" b="1" baseline="0">
            <a:solidFill>
              <a:srgbClr val="00B050"/>
            </a:solidFill>
          </a:endParaRPr>
        </a:p>
        <a:p xmlns:a="http://schemas.openxmlformats.org/drawingml/2006/main">
          <a:r>
            <a:rPr lang="en-AU" sz="1000" baseline="0"/>
            <a:t>Stock Growth        </a:t>
          </a:r>
          <a:r>
            <a:rPr lang="en-AU" sz="1000" b="1">
              <a:solidFill>
                <a:srgbClr val="FF0000"/>
              </a:solidFill>
              <a:effectLst/>
              <a:latin typeface="+mn-lt"/>
              <a:ea typeface="+mn-ea"/>
              <a:cs typeface="+mn-cs"/>
              <a:sym typeface="Wingdings"/>
            </a:rPr>
            <a:t>X</a:t>
          </a:r>
          <a:endParaRPr lang="en-AU" sz="1000" b="1" baseline="0">
            <a:solidFill>
              <a:srgbClr val="FF0000"/>
            </a:solidFill>
          </a:endParaRPr>
        </a:p>
        <a:p xmlns:a="http://schemas.openxmlformats.org/drawingml/2006/main">
          <a:r>
            <a:rPr lang="en-AU" sz="1000" baseline="0"/>
            <a:t>Retain Location    </a:t>
          </a:r>
          <a:r>
            <a:rPr lang="en-AU" sz="1000" b="1">
              <a:solidFill>
                <a:srgbClr val="00B050"/>
              </a:solidFill>
              <a:effectLst/>
              <a:latin typeface="+mn-lt"/>
              <a:ea typeface="+mn-ea"/>
              <a:cs typeface="+mn-cs"/>
              <a:sym typeface="Wingdings"/>
            </a:rPr>
            <a:t></a:t>
          </a:r>
          <a:endParaRPr lang="en-AU" sz="1000" b="1" baseline="0">
            <a:solidFill>
              <a:srgbClr val="00B050"/>
            </a:solidFill>
          </a:endParaRPr>
        </a:p>
        <a:p xmlns:a="http://schemas.openxmlformats.org/drawingml/2006/main">
          <a:endParaRPr lang="en-AU" sz="1050"/>
        </a:p>
      </cdr:txBody>
    </cdr:sp>
  </cdr:relSizeAnchor>
  <cdr:relSizeAnchor xmlns:cdr="http://schemas.openxmlformats.org/drawingml/2006/chartDrawing">
    <cdr:from>
      <cdr:x>0.60016</cdr:x>
      <cdr:y>0.84544</cdr:y>
    </cdr:from>
    <cdr:to>
      <cdr:x>0.77612</cdr:x>
      <cdr:y>1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4580879" y="3438553"/>
          <a:ext cx="1343050" cy="6286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000"/>
            <a:t>Asset Renewal      </a:t>
          </a:r>
          <a:r>
            <a:rPr lang="en-AU" sz="1000" b="1">
              <a:solidFill>
                <a:srgbClr val="00B050"/>
              </a:solidFill>
              <a:sym typeface="Wingdings"/>
            </a:rPr>
            <a:t></a:t>
          </a:r>
          <a:endParaRPr lang="en-AU" sz="1000" b="1" baseline="0">
            <a:solidFill>
              <a:srgbClr val="00B050"/>
            </a:solidFill>
          </a:endParaRPr>
        </a:p>
        <a:p xmlns:a="http://schemas.openxmlformats.org/drawingml/2006/main">
          <a:r>
            <a:rPr lang="en-AU" sz="1000" baseline="0"/>
            <a:t>Stock Growth        </a:t>
          </a:r>
          <a:r>
            <a:rPr lang="en-AU" sz="1000" b="1">
              <a:solidFill>
                <a:srgbClr val="FF0000"/>
              </a:solidFill>
              <a:effectLst/>
              <a:latin typeface="+mn-lt"/>
              <a:ea typeface="+mn-ea"/>
              <a:cs typeface="+mn-cs"/>
              <a:sym typeface="Wingdings"/>
            </a:rPr>
            <a:t>X</a:t>
          </a:r>
          <a:endParaRPr lang="en-AU" sz="1000" b="1" baseline="0">
            <a:solidFill>
              <a:srgbClr val="FF0000"/>
            </a:solidFill>
          </a:endParaRPr>
        </a:p>
        <a:p xmlns:a="http://schemas.openxmlformats.org/drawingml/2006/main">
          <a:r>
            <a:rPr lang="en-AU" sz="1000" baseline="0"/>
            <a:t>Retain Location    </a:t>
          </a:r>
          <a:r>
            <a:rPr lang="en-AU" sz="1000" b="1">
              <a:solidFill>
                <a:srgbClr val="00B050"/>
              </a:solidFill>
              <a:effectLst/>
              <a:latin typeface="+mn-lt"/>
              <a:ea typeface="+mn-ea"/>
              <a:cs typeface="+mn-cs"/>
              <a:sym typeface="Wingdings"/>
            </a:rPr>
            <a:t></a:t>
          </a:r>
          <a:endParaRPr lang="en-AU" sz="1000" b="1" baseline="0">
            <a:solidFill>
              <a:srgbClr val="00B050"/>
            </a:solidFill>
          </a:endParaRPr>
        </a:p>
        <a:p xmlns:a="http://schemas.openxmlformats.org/drawingml/2006/main">
          <a:endParaRPr lang="en-AU" sz="1050"/>
        </a:p>
      </cdr:txBody>
    </cdr:sp>
  </cdr:relSizeAnchor>
  <cdr:relSizeAnchor xmlns:cdr="http://schemas.openxmlformats.org/drawingml/2006/chartDrawing">
    <cdr:from>
      <cdr:x>0.26322</cdr:x>
      <cdr:y>0.84543</cdr:y>
    </cdr:from>
    <cdr:to>
      <cdr:x>0.43918</cdr:x>
      <cdr:y>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009117" y="3438512"/>
          <a:ext cx="1343050" cy="6286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000" dirty="0"/>
            <a:t>Asset Renewal      </a:t>
          </a:r>
          <a:r>
            <a:rPr lang="en-AU" sz="1000" b="1" dirty="0">
              <a:solidFill>
                <a:srgbClr val="FF0000"/>
              </a:solidFill>
              <a:sym typeface="Wingdings"/>
            </a:rPr>
            <a:t>X</a:t>
          </a:r>
          <a:endParaRPr lang="en-AU" sz="1000" b="1" baseline="0" dirty="0">
            <a:solidFill>
              <a:srgbClr val="FF0000"/>
            </a:solidFill>
          </a:endParaRPr>
        </a:p>
        <a:p xmlns:a="http://schemas.openxmlformats.org/drawingml/2006/main">
          <a:r>
            <a:rPr lang="en-AU" sz="1000" baseline="0" dirty="0"/>
            <a:t>Stock Growth        </a:t>
          </a:r>
          <a:r>
            <a:rPr lang="en-AU" sz="1000" b="1" dirty="0">
              <a:solidFill>
                <a:srgbClr val="00B050"/>
              </a:solidFill>
              <a:effectLst/>
              <a:latin typeface="+mn-lt"/>
              <a:ea typeface="+mn-ea"/>
              <a:cs typeface="+mn-cs"/>
              <a:sym typeface="Wingdings"/>
            </a:rPr>
            <a:t></a:t>
          </a:r>
          <a:endParaRPr lang="en-AU" sz="1000" b="1" baseline="0" dirty="0">
            <a:solidFill>
              <a:srgbClr val="00B050"/>
            </a:solidFill>
          </a:endParaRPr>
        </a:p>
        <a:p xmlns:a="http://schemas.openxmlformats.org/drawingml/2006/main">
          <a:r>
            <a:rPr lang="en-AU" sz="1000" baseline="0" dirty="0"/>
            <a:t>Retain Location    </a:t>
          </a:r>
          <a:r>
            <a:rPr lang="en-AU" sz="1000" b="1" dirty="0">
              <a:solidFill>
                <a:srgbClr val="00B050"/>
              </a:solidFill>
              <a:effectLst/>
              <a:latin typeface="+mn-lt"/>
              <a:ea typeface="+mn-ea"/>
              <a:cs typeface="+mn-cs"/>
              <a:sym typeface="Wingdings"/>
            </a:rPr>
            <a:t></a:t>
          </a:r>
          <a:endParaRPr lang="en-AU" sz="1000" b="1" baseline="0" dirty="0">
            <a:solidFill>
              <a:srgbClr val="00B050"/>
            </a:solidFill>
          </a:endParaRPr>
        </a:p>
        <a:p xmlns:a="http://schemas.openxmlformats.org/drawingml/2006/main">
          <a:endParaRPr lang="en-AU" sz="105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9786" cy="496967"/>
          </a:xfrm>
          <a:prstGeom prst="rect">
            <a:avLst/>
          </a:prstGeom>
        </p:spPr>
        <p:txBody>
          <a:bodyPr vert="horz" lIns="91541" tIns="45770" rIns="91541" bIns="4577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839" y="1"/>
            <a:ext cx="2949786" cy="496967"/>
          </a:xfrm>
          <a:prstGeom prst="rect">
            <a:avLst/>
          </a:prstGeom>
        </p:spPr>
        <p:txBody>
          <a:bodyPr vert="horz" lIns="91541" tIns="45770" rIns="91541" bIns="45770" rtlCol="0"/>
          <a:lstStyle>
            <a:lvl1pPr algn="r">
              <a:defRPr sz="1200"/>
            </a:lvl1pPr>
          </a:lstStyle>
          <a:p>
            <a:fld id="{25E7DCCA-7B5F-40B3-AB93-4317E849C081}" type="datetimeFigureOut">
              <a:rPr lang="en-AU" smtClean="0"/>
              <a:pPr/>
              <a:t>16/02/2018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40647"/>
            <a:ext cx="2949786" cy="496967"/>
          </a:xfrm>
          <a:prstGeom prst="rect">
            <a:avLst/>
          </a:prstGeom>
        </p:spPr>
        <p:txBody>
          <a:bodyPr vert="horz" lIns="91541" tIns="45770" rIns="91541" bIns="4577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839" y="9440647"/>
            <a:ext cx="2949786" cy="496967"/>
          </a:xfrm>
          <a:prstGeom prst="rect">
            <a:avLst/>
          </a:prstGeom>
        </p:spPr>
        <p:txBody>
          <a:bodyPr vert="horz" lIns="91541" tIns="45770" rIns="91541" bIns="45770" rtlCol="0" anchor="b"/>
          <a:lstStyle>
            <a:lvl1pPr algn="r">
              <a:defRPr sz="1200"/>
            </a:lvl1pPr>
          </a:lstStyle>
          <a:p>
            <a:fld id="{263076D8-8EA9-4BDF-BE59-1D0171088569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26475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9786" cy="498693"/>
          </a:xfrm>
          <a:prstGeom prst="rect">
            <a:avLst/>
          </a:prstGeom>
        </p:spPr>
        <p:txBody>
          <a:bodyPr vert="horz" lIns="91541" tIns="45770" rIns="91541" bIns="4577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9" y="2"/>
            <a:ext cx="2949786" cy="498693"/>
          </a:xfrm>
          <a:prstGeom prst="rect">
            <a:avLst/>
          </a:prstGeom>
        </p:spPr>
        <p:txBody>
          <a:bodyPr vert="horz" lIns="91541" tIns="45770" rIns="91541" bIns="4577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F060645-E0C5-45D8-BCDA-8038EE826FBB}" type="datetimeFigureOut">
              <a:rPr lang="en-AU"/>
              <a:pPr>
                <a:defRPr/>
              </a:pPr>
              <a:t>16/02/2018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0400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41" tIns="45770" rIns="91541" bIns="45770" rtlCol="0" anchor="ctr"/>
          <a:lstStyle/>
          <a:p>
            <a:pPr lvl="0"/>
            <a:endParaRPr lang="en-AU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5"/>
          </a:xfrm>
          <a:prstGeom prst="rect">
            <a:avLst/>
          </a:prstGeom>
        </p:spPr>
        <p:txBody>
          <a:bodyPr vert="horz" lIns="91541" tIns="45770" rIns="91541" bIns="4577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A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40647"/>
            <a:ext cx="2949786" cy="498692"/>
          </a:xfrm>
          <a:prstGeom prst="rect">
            <a:avLst/>
          </a:prstGeom>
        </p:spPr>
        <p:txBody>
          <a:bodyPr vert="horz" lIns="91541" tIns="45770" rIns="91541" bIns="4577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9" y="9440647"/>
            <a:ext cx="2949786" cy="498692"/>
          </a:xfrm>
          <a:prstGeom prst="rect">
            <a:avLst/>
          </a:prstGeom>
        </p:spPr>
        <p:txBody>
          <a:bodyPr vert="horz" wrap="square" lIns="91541" tIns="45770" rIns="91541" bIns="4577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7F1D5E1-AAA3-4BE5-856F-1FEACC325988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5999989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628586" lvl="1" indent="-171432" eaLnBrk="1" hangingPunct="1">
              <a:spcBef>
                <a:spcPct val="0"/>
              </a:spcBef>
              <a:buFont typeface="Arial"/>
              <a:buChar char="•"/>
            </a:pPr>
            <a:endParaRPr lang="en-US" altLang="en-US" baseline="0" dirty="0" smtClean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3766" indent="-286064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4255" indent="-2288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1957" indent="-2288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9660" indent="-2288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7362" indent="-228850" defTabSz="45770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5064" indent="-228850" defTabSz="45770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32766" indent="-228850" defTabSz="45770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90468" indent="-228850" defTabSz="45770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4F8891D4-BF84-48C0-ABFE-A695366C1DBB}" type="slidenum">
              <a:rPr lang="en-AU" altLang="en-US"/>
              <a:pPr/>
              <a:t>1</a:t>
            </a:fld>
            <a:endParaRPr lang="en-A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586" lvl="1" indent="-171432">
              <a:buFont typeface="Arial" panose="020B0604020202020204" pitchFamily="34" charset="0"/>
              <a:buChar char="•"/>
            </a:pPr>
            <a:endParaRPr lang="en-AU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37DC7-ECB6-480E-9C33-718870FC30D2}" type="slidenum">
              <a:rPr lang="en-AU" altLang="en-US" smtClean="0">
                <a:solidFill>
                  <a:prstClr val="black"/>
                </a:solidFill>
              </a:rPr>
              <a:pPr/>
              <a:t>2</a:t>
            </a:fld>
            <a:endParaRPr lang="en-A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75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586" lvl="1" indent="-171432">
              <a:buFont typeface="Arial" panose="020B0604020202020204" pitchFamily="34" charset="0"/>
              <a:buChar char="•"/>
            </a:pPr>
            <a:endParaRPr lang="en-AU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37DC7-ECB6-480E-9C33-718870FC30D2}" type="slidenum">
              <a:rPr lang="en-AU" altLang="en-US" smtClean="0">
                <a:solidFill>
                  <a:prstClr val="black"/>
                </a:solidFill>
              </a:rPr>
              <a:pPr/>
              <a:t>3</a:t>
            </a:fld>
            <a:endParaRPr lang="en-A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75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586" lvl="1" indent="-171432">
              <a:buFont typeface="Arial" panose="020B0604020202020204" pitchFamily="34" charset="0"/>
              <a:buChar char="•"/>
            </a:pPr>
            <a:endParaRPr lang="en-AU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37DC7-ECB6-480E-9C33-718870FC30D2}" type="slidenum">
              <a:rPr lang="en-AU" altLang="en-US" smtClean="0">
                <a:solidFill>
                  <a:prstClr val="black"/>
                </a:solidFill>
              </a:rPr>
              <a:pPr/>
              <a:t>4</a:t>
            </a:fld>
            <a:endParaRPr lang="en-A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755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1D5E1-AAA3-4BE5-856F-1FEACC325988}" type="slidenum">
              <a:rPr lang="en-AU" altLang="en-US" smtClean="0"/>
              <a:pPr/>
              <a:t>5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523337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1D5E1-AAA3-4BE5-856F-1FEACC325988}" type="slidenum">
              <a:rPr lang="en-AU" altLang="en-US" smtClean="0"/>
              <a:pPr/>
              <a:t>6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587794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1D5E1-AAA3-4BE5-856F-1FEACC325988}" type="slidenum">
              <a:rPr lang="en-AU" altLang="en-US" smtClean="0"/>
              <a:pPr/>
              <a:t>7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5876480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586" lvl="1" indent="-171432">
              <a:buFont typeface="Arial" panose="020B0604020202020204" pitchFamily="34" charset="0"/>
              <a:buChar char="•"/>
            </a:pPr>
            <a:endParaRPr lang="en-AU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1D5E1-AAA3-4BE5-856F-1FEACC325988}" type="slidenum">
              <a:rPr lang="en-AU" altLang="en-US" smtClean="0"/>
              <a:pPr/>
              <a:t>8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1441780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32" indent="-171432">
              <a:buFont typeface="Arial" panose="020B0604020202020204" pitchFamily="34" charset="0"/>
              <a:buChar char="•"/>
            </a:pPr>
            <a:endParaRPr lang="en-AU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1D5E1-AAA3-4BE5-856F-1FEACC325988}" type="slidenum">
              <a:rPr lang="en-AU" altLang="en-US" smtClean="0"/>
              <a:pPr/>
              <a:t>9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7713128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32" indent="-171432">
              <a:buFont typeface="Arial"/>
              <a:buChar char="•"/>
            </a:pPr>
            <a:endParaRPr lang="en-AU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1D5E1-AAA3-4BE5-856F-1FEACC325988}" type="slidenum">
              <a:rPr lang="en-AU" altLang="en-US" smtClean="0"/>
              <a:pPr/>
              <a:t>10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1441780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32" indent="-171432">
              <a:buFont typeface="Arial" panose="020B0604020202020204" pitchFamily="34" charset="0"/>
              <a:buChar char="•"/>
            </a:pPr>
            <a:endParaRPr lang="en-AU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1D5E1-AAA3-4BE5-856F-1FEACC325988}" type="slidenum">
              <a:rPr lang="en-AU" altLang="en-US" smtClean="0"/>
              <a:pPr/>
              <a:t>11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7713128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39" indent="-171639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AU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1D5E1-AAA3-4BE5-856F-1FEACC325988}" type="slidenum">
              <a:rPr lang="en-AU" altLang="en-US" smtClean="0"/>
              <a:pPr/>
              <a:t>12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4463465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1D5E1-AAA3-4BE5-856F-1FEACC325988}" type="slidenum">
              <a:rPr lang="en-AU" altLang="en-US" smtClean="0"/>
              <a:pPr/>
              <a:t>13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2824416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1D5E1-AAA3-4BE5-856F-1FEACC325988}" type="slidenum">
              <a:rPr lang="en-AU" altLang="en-US" smtClean="0"/>
              <a:pPr/>
              <a:t>14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706729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000" y="248093"/>
            <a:ext cx="6513072" cy="1577163"/>
          </a:xfrm>
        </p:spPr>
        <p:txBody>
          <a:bodyPr anchor="b">
            <a:no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0" y="2291907"/>
            <a:ext cx="7171440" cy="3153320"/>
          </a:xfrm>
        </p:spPr>
        <p:txBody>
          <a:bodyPr>
            <a:noAutofit/>
          </a:bodyPr>
          <a:lstStyle>
            <a:lvl1pPr marL="0" indent="0" algn="l">
              <a:buNone/>
              <a:defRPr sz="2200" b="0" baseline="0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97501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10000"/>
              </a:lnSpc>
              <a:defRPr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619250"/>
            <a:ext cx="8243888" cy="4854797"/>
          </a:xfrm>
        </p:spPr>
        <p:txBody>
          <a:bodyPr/>
          <a:lstStyle>
            <a:lvl1pPr marL="0" indent="0">
              <a:lnSpc>
                <a:spcPct val="110000"/>
              </a:lnSpc>
              <a:defRPr baseline="0"/>
            </a:lvl1pPr>
            <a:lvl2pPr marL="0" indent="0">
              <a:lnSpc>
                <a:spcPct val="110000"/>
              </a:lnSpc>
              <a:defRPr/>
            </a:lvl2pPr>
            <a:lvl3pPr marL="252000" indent="-252000">
              <a:lnSpc>
                <a:spcPct val="110000"/>
              </a:lnSpc>
              <a:defRPr/>
            </a:lvl3pPr>
            <a:lvl4pPr marL="504000" indent="-252000"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BF898-D871-49E0-9067-0D54FC3FC018}" type="datetime4">
              <a:rPr lang="en-AU" smtClean="0"/>
              <a:pPr>
                <a:defRPr/>
              </a:pPr>
              <a:t>16 February 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43888" y="6480175"/>
            <a:ext cx="539750" cy="374650"/>
          </a:xfrm>
        </p:spPr>
        <p:txBody>
          <a:bodyPr/>
          <a:lstStyle>
            <a:lvl1pPr>
              <a:defRPr/>
            </a:lvl1pPr>
          </a:lstStyle>
          <a:p>
            <a:fld id="{A0634069-0B75-4FD8-A206-255558D4AC37}" type="slidenum">
              <a:rPr lang="en-AU" altLang="en-US"/>
              <a:pPr/>
              <a:t>‹#›</a:t>
            </a:fld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6790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539750" y="269875"/>
            <a:ext cx="719931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9750" y="1619250"/>
            <a:ext cx="8243888" cy="450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6119813" y="6480175"/>
            <a:ext cx="1800225" cy="3746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4854491-D21F-44ED-BFD6-F3A2139B0DA4}" type="datetime4">
              <a:rPr lang="en-AU" smtClean="0"/>
              <a:pPr>
                <a:defRPr/>
              </a:pPr>
              <a:t>16 February 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39750" y="6480175"/>
            <a:ext cx="5400675" cy="3746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243888" y="6486525"/>
            <a:ext cx="539750" cy="37465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595959"/>
                </a:solidFill>
              </a:defRPr>
            </a:lvl1pPr>
          </a:lstStyle>
          <a:p>
            <a:fld id="{7B283521-0478-464A-BB28-64B476A6C634}" type="slidenum">
              <a:rPr lang="en-AU" altLang="en-US" smtClean="0"/>
              <a:pPr/>
              <a:t>‹#›</a:t>
            </a:fld>
            <a:endParaRPr lang="en-AU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Arial"/>
          <a:ea typeface="ＭＳ Ｐゴシック" charset="0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0"/>
          <a:cs typeface="Arial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0"/>
          <a:cs typeface="Arial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0"/>
          <a:cs typeface="Arial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0"/>
          <a:cs typeface="Arial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algn="l" defTabSz="457200" rtl="0" eaLnBrk="1" fontAlgn="base" hangingPunct="1">
        <a:lnSpc>
          <a:spcPct val="110000"/>
        </a:lnSpc>
        <a:spcBef>
          <a:spcPts val="800"/>
        </a:spcBef>
        <a:spcAft>
          <a:spcPts val="800"/>
        </a:spcAft>
        <a:defRPr sz="2200" b="1" kern="1200">
          <a:solidFill>
            <a:srgbClr val="201547"/>
          </a:solidFill>
          <a:latin typeface="+mn-lt"/>
          <a:ea typeface="ＭＳ Ｐゴシック" charset="0"/>
          <a:cs typeface="ＭＳ Ｐゴシック" charset="0"/>
        </a:defRPr>
      </a:lvl1pPr>
      <a:lvl2pPr algn="l" defTabSz="457200" rtl="0" eaLnBrk="1" fontAlgn="base" hangingPunct="1">
        <a:lnSpc>
          <a:spcPct val="110000"/>
        </a:lnSpc>
        <a:spcBef>
          <a:spcPct val="0"/>
        </a:spcBef>
        <a:spcAft>
          <a:spcPts val="800"/>
        </a:spcAft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250825" indent="-250825" algn="l" defTabSz="457200" rtl="0" eaLnBrk="1" fontAlgn="base" hangingPunct="1">
        <a:lnSpc>
          <a:spcPct val="110000"/>
        </a:lnSpc>
        <a:spcBef>
          <a:spcPct val="0"/>
        </a:spcBef>
        <a:spcAft>
          <a:spcPts val="80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503238" indent="-250825" algn="l" defTabSz="457200" rtl="0" eaLnBrk="1" fontAlgn="base" hangingPunct="1">
        <a:lnSpc>
          <a:spcPct val="110000"/>
        </a:lnSpc>
        <a:spcBef>
          <a:spcPct val="0"/>
        </a:spcBef>
        <a:spcAft>
          <a:spcPts val="80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755650" indent="-250825" algn="l" defTabSz="457200" rtl="0" eaLnBrk="1" fontAlgn="base" hangingPunct="1">
        <a:lnSpc>
          <a:spcPct val="110000"/>
        </a:lnSpc>
        <a:spcBef>
          <a:spcPct val="0"/>
        </a:spcBef>
        <a:spcAft>
          <a:spcPts val="80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tiff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hhsba.vic.gov.au/housing-and-infrastructure/public-housing-renewal-program" TargetMode="Externa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539750" y="247650"/>
            <a:ext cx="7477977" cy="1577975"/>
          </a:xfrm>
        </p:spPr>
        <p:txBody>
          <a:bodyPr/>
          <a:lstStyle/>
          <a:p>
            <a:r>
              <a:rPr lang="en-US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PUBLIC HOUSING </a:t>
            </a:r>
            <a:br>
              <a:rPr lang="en-US" altLang="en-US" dirty="0" smtClean="0">
                <a:latin typeface="Arial" charset="0"/>
                <a:ea typeface="ＭＳ Ｐゴシック" pitchFamily="34" charset="-128"/>
                <a:cs typeface="Arial" charset="0"/>
              </a:rPr>
            </a:br>
            <a:r>
              <a:rPr lang="en-US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RENEWAL PROGRAM</a:t>
            </a:r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539750" y="2292350"/>
            <a:ext cx="7172325" cy="3152775"/>
          </a:xfrm>
        </p:spPr>
        <p:txBody>
          <a:bodyPr/>
          <a:lstStyle/>
          <a:p>
            <a:endParaRPr lang="en-US" altLang="en-US" dirty="0" smtClean="0">
              <a:latin typeface="Arial" charset="0"/>
              <a:ea typeface="ＭＳ Ｐゴシック" pitchFamily="34" charset="-128"/>
              <a:cs typeface="Arial" charset="0"/>
            </a:endParaRPr>
          </a:p>
          <a:p>
            <a:pPr>
              <a:spcAft>
                <a:spcPts val="0"/>
              </a:spcAft>
            </a:pPr>
            <a:r>
              <a:rPr lang="en-US" altLang="en-US" dirty="0">
                <a:latin typeface="Arial" charset="0"/>
                <a:ea typeface="ＭＳ Ｐゴシック" pitchFamily="34" charset="-128"/>
                <a:cs typeface="Arial" charset="0"/>
              </a:rPr>
              <a:t>Legal and Social Issues Committee Inquiry</a:t>
            </a:r>
          </a:p>
          <a:p>
            <a:pPr>
              <a:spcAft>
                <a:spcPts val="0"/>
              </a:spcAft>
            </a:pPr>
            <a:r>
              <a:rPr lang="en-US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Public Hearing</a:t>
            </a:r>
          </a:p>
          <a:p>
            <a:endParaRPr lang="en-US" altLang="en-US" dirty="0" smtClean="0">
              <a:latin typeface="Arial" charset="0"/>
              <a:ea typeface="ＭＳ Ｐゴシック" pitchFamily="34" charset="-128"/>
              <a:cs typeface="Arial" charset="0"/>
            </a:endParaRPr>
          </a:p>
          <a:p>
            <a:r>
              <a:rPr lang="en-US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15 February 2018</a:t>
            </a:r>
          </a:p>
          <a:p>
            <a:endParaRPr lang="en-US" altLang="en-US" dirty="0">
              <a:latin typeface="Arial" charset="0"/>
              <a:ea typeface="ＭＳ Ｐゴシック" pitchFamily="34" charset="-128"/>
              <a:cs typeface="Arial" charset="0"/>
            </a:endParaRPr>
          </a:p>
          <a:p>
            <a:endParaRPr lang="en-US" altLang="en-US" dirty="0" smtClean="0">
              <a:latin typeface="Arial" charset="0"/>
              <a:ea typeface="ＭＳ Ｐゴシック" pitchFamily="34" charset="-128"/>
              <a:cs typeface="Arial" charset="0"/>
            </a:endParaRPr>
          </a:p>
          <a:p>
            <a:endParaRPr lang="en-US" altLang="en-US" dirty="0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200" dirty="0" smtClean="0"/>
              <a:t>Agenda</a:t>
            </a:r>
            <a:endParaRPr lang="en-AU" sz="3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BA97-AC90-4549-AC0F-B49F6CCDA957}" type="slidenum">
              <a:rPr lang="en-AU" smtClean="0"/>
              <a:pPr/>
              <a:t>2</a:t>
            </a:fld>
            <a:endParaRPr lang="en-AU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07613" y="1594715"/>
            <a:ext cx="6539451" cy="5079218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AU" sz="2000" b="0" dirty="0" smtClean="0"/>
              <a:t>Context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2000" b="0" dirty="0" smtClean="0"/>
              <a:t>Public Housing 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2000" b="0" dirty="0" smtClean="0"/>
              <a:t>Dwelling </a:t>
            </a:r>
            <a:r>
              <a:rPr lang="en-AU" sz="2000" b="0" dirty="0"/>
              <a:t>numbers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2000" b="0" dirty="0" smtClean="0"/>
              <a:t>How we are engaging with estate tenants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2000" b="0" dirty="0" smtClean="0"/>
              <a:t>Development process / model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2000" b="0" dirty="0" smtClean="0"/>
              <a:t>Program Objectives 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2000" b="0" dirty="0" smtClean="0"/>
              <a:t>Community housing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2000" b="0" dirty="0" smtClean="0"/>
              <a:t>What it means for people</a:t>
            </a:r>
          </a:p>
          <a:p>
            <a:pPr marL="342900" indent="-342900">
              <a:buFont typeface="+mj-lt"/>
              <a:buAutoNum type="arabicPeriod"/>
            </a:pPr>
            <a:endParaRPr lang="en-AU" sz="18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9742" y="1609526"/>
            <a:ext cx="2415751" cy="148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89570" y="3316906"/>
            <a:ext cx="2415600" cy="136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89570" y="4803138"/>
            <a:ext cx="2415600" cy="1435735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426089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C:\Users\jsut1003\AppData\Local\Temp\notesF8CF11\~0347570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95371" y="3344916"/>
            <a:ext cx="2188267" cy="1609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208" y="269875"/>
            <a:ext cx="7556500" cy="1079500"/>
          </a:xfrm>
        </p:spPr>
        <p:txBody>
          <a:bodyPr/>
          <a:lstStyle/>
          <a:p>
            <a:r>
              <a:rPr lang="en-AU" sz="3200" dirty="0" smtClean="0"/>
              <a:t>Social Housing &amp; Homelessness Demand</a:t>
            </a:r>
            <a:endParaRPr lang="en-A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760068"/>
            <a:ext cx="9144000" cy="707886"/>
          </a:xfrm>
          <a:prstGeom prst="rect">
            <a:avLst/>
          </a:prstGeom>
          <a:solidFill>
            <a:srgbClr val="201547"/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AU" sz="2000" i="1" dirty="0" smtClean="0">
                <a:solidFill>
                  <a:schemeClr val="bg1"/>
                </a:solidFill>
                <a:latin typeface="Arial"/>
                <a:cs typeface="Calibri" panose="020F0502020204030204" pitchFamily="34" charset="0"/>
              </a:rPr>
              <a:t>“Housing </a:t>
            </a:r>
            <a:r>
              <a:rPr lang="en-AU" sz="2000" i="1" dirty="0">
                <a:solidFill>
                  <a:schemeClr val="bg1"/>
                </a:solidFill>
                <a:latin typeface="Arial"/>
                <a:cs typeface="Calibri" panose="020F0502020204030204" pitchFamily="34" charset="0"/>
              </a:rPr>
              <a:t>is the foundation for financial, social and emotional security, and for better health and </a:t>
            </a:r>
            <a:r>
              <a:rPr lang="en-AU" sz="2000" i="1" dirty="0" smtClean="0">
                <a:solidFill>
                  <a:schemeClr val="bg1"/>
                </a:solidFill>
                <a:latin typeface="Arial"/>
                <a:cs typeface="Calibri" panose="020F0502020204030204" pitchFamily="34" charset="0"/>
              </a:rPr>
              <a:t>wellbeing”</a:t>
            </a:r>
            <a:endParaRPr lang="en-AU" sz="2000" i="1" dirty="0">
              <a:solidFill>
                <a:schemeClr val="bg1"/>
              </a:solidFill>
              <a:latin typeface="Arial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2123" y="5467223"/>
            <a:ext cx="3254707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AU" sz="1200" b="1" dirty="0" smtClean="0">
                <a:solidFill>
                  <a:srgbClr val="201547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36,013</a:t>
            </a:r>
            <a:r>
              <a:rPr lang="en-AU" sz="1200" dirty="0" smtClean="0">
                <a:solidFill>
                  <a:srgbClr val="201547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(Dec. 2017) new applicants on </a:t>
            </a:r>
            <a:r>
              <a:rPr lang="en-AU" sz="1200" dirty="0">
                <a:solidFill>
                  <a:srgbClr val="201547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the </a:t>
            </a:r>
            <a:r>
              <a:rPr lang="en-AU" sz="1200" b="1" dirty="0">
                <a:solidFill>
                  <a:srgbClr val="201547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Victorian Housing Register</a:t>
            </a:r>
            <a:r>
              <a:rPr lang="en-AU" sz="1200" dirty="0">
                <a:solidFill>
                  <a:srgbClr val="201547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; </a:t>
            </a:r>
            <a:endParaRPr lang="en-AU" sz="1200" dirty="0" smtClean="0">
              <a:solidFill>
                <a:srgbClr val="201547"/>
              </a:solidFill>
              <a:latin typeface="Century Gothic" panose="020B0502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defRPr/>
            </a:pPr>
            <a:r>
              <a:rPr lang="en-AU" sz="1200" dirty="0" smtClean="0"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~17,194 </a:t>
            </a:r>
            <a:r>
              <a:rPr lang="en-AU" sz="1200" dirty="0"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are in </a:t>
            </a:r>
            <a:r>
              <a:rPr lang="en-AU" sz="1200" dirty="0" smtClean="0"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urgent </a:t>
            </a:r>
            <a:r>
              <a:rPr lang="en-AU" sz="1200" dirty="0"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need of </a:t>
            </a:r>
            <a:r>
              <a:rPr lang="en-AU" sz="1200" dirty="0" smtClean="0"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housing</a:t>
            </a:r>
          </a:p>
          <a:p>
            <a:pPr>
              <a:defRPr/>
            </a:pPr>
            <a:endParaRPr lang="en-AU" sz="1200" dirty="0">
              <a:solidFill>
                <a:srgbClr val="FF0000"/>
              </a:solidFill>
              <a:latin typeface="Century Gothic" panose="020B0502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defRPr/>
            </a:pPr>
            <a:endParaRPr lang="en-AU" sz="1200" dirty="0">
              <a:solidFill>
                <a:srgbClr val="201547"/>
              </a:solidFill>
              <a:latin typeface="Century Gothic" panose="020B0502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983" y="3202195"/>
            <a:ext cx="3400847" cy="2099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BA97-AC90-4549-AC0F-B49F6CCDA957}" type="slidenum">
              <a:rPr lang="en-AU" smtClean="0"/>
              <a:pPr/>
              <a:t>3</a:t>
            </a:fld>
            <a:endParaRPr lang="en-AU" dirty="0"/>
          </a:p>
        </p:txBody>
      </p:sp>
      <p:sp>
        <p:nvSpPr>
          <p:cNvPr id="14" name="Right Arrow 13"/>
          <p:cNvSpPr/>
          <p:nvPr/>
        </p:nvSpPr>
        <p:spPr>
          <a:xfrm rot="16200000">
            <a:off x="3716240" y="3022676"/>
            <a:ext cx="2359743" cy="2197606"/>
          </a:xfrm>
          <a:prstGeom prst="rightArrow">
            <a:avLst>
              <a:gd name="adj1" fmla="val 50000"/>
              <a:gd name="adj2" fmla="val 42934"/>
            </a:avLst>
          </a:prstGeom>
          <a:solidFill>
            <a:srgbClr val="1293A7"/>
          </a:solidFill>
          <a:ln>
            <a:solidFill>
              <a:srgbClr val="120033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vert" rtlCol="0" anchor="t" anchorCtr="0"/>
          <a:lstStyle/>
          <a:p>
            <a:pPr algn="ctr"/>
            <a:r>
              <a:rPr lang="en-AU" sz="1400" b="1" dirty="0" smtClean="0">
                <a:latin typeface="Calibri Light" panose="020F0302020204030204" pitchFamily="34" charset="0"/>
              </a:rPr>
              <a:t>2015-16</a:t>
            </a:r>
          </a:p>
          <a:p>
            <a:pPr algn="ctr"/>
            <a:r>
              <a:rPr lang="en-AU" dirty="0" smtClean="0">
                <a:latin typeface="Calibri Light" panose="020F0302020204030204" pitchFamily="34" charset="0"/>
              </a:rPr>
              <a:t>105,287 people</a:t>
            </a:r>
            <a:endParaRPr lang="en-AU" dirty="0">
              <a:latin typeface="Calibri Light" panose="020F0302020204030204" pitchFamily="34" charset="0"/>
            </a:endParaRPr>
          </a:p>
        </p:txBody>
      </p:sp>
      <p:sp>
        <p:nvSpPr>
          <p:cNvPr id="4" name="Right Arrow 3"/>
          <p:cNvSpPr/>
          <p:nvPr/>
        </p:nvSpPr>
        <p:spPr>
          <a:xfrm rot="16200000">
            <a:off x="4426661" y="3733097"/>
            <a:ext cx="938901" cy="2197606"/>
          </a:xfrm>
          <a:prstGeom prst="rightArrow">
            <a:avLst/>
          </a:prstGeom>
          <a:solidFill>
            <a:srgbClr val="1293A7"/>
          </a:solidFill>
          <a:ln>
            <a:solidFill>
              <a:srgbClr val="120033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AU" sz="1400" b="1" dirty="0" smtClean="0">
                <a:latin typeface="Calibri Light" panose="020F0302020204030204" pitchFamily="34" charset="0"/>
              </a:rPr>
              <a:t>2011-12</a:t>
            </a:r>
            <a:endParaRPr lang="en-AU" b="1" dirty="0" smtClean="0">
              <a:latin typeface="Calibri Light" panose="020F0302020204030204" pitchFamily="34" charset="0"/>
            </a:endParaRPr>
          </a:p>
          <a:p>
            <a:pPr algn="ctr"/>
            <a:r>
              <a:rPr lang="en-AU" dirty="0" smtClean="0">
                <a:latin typeface="Calibri Light" panose="020F0302020204030204" pitchFamily="34" charset="0"/>
              </a:rPr>
              <a:t>86,150 people</a:t>
            </a:r>
            <a:endParaRPr lang="en-AU" dirty="0">
              <a:latin typeface="Calibri Light" panose="020F03020202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617221" y="5619623"/>
            <a:ext cx="2774503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AU" sz="1200" b="1" dirty="0" smtClean="0">
                <a:solidFill>
                  <a:srgbClr val="201547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Over 100,000 </a:t>
            </a:r>
            <a:r>
              <a:rPr lang="en-AU" sz="1200" dirty="0" smtClean="0">
                <a:solidFill>
                  <a:srgbClr val="201547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people presented for homelessness services in 2015-16</a:t>
            </a:r>
            <a:endParaRPr lang="en-AU" sz="1200" dirty="0">
              <a:solidFill>
                <a:srgbClr val="201547"/>
              </a:solidFill>
              <a:latin typeface="Century Gothic" panose="020B0502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41457" y="5467223"/>
            <a:ext cx="2702543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AU" sz="1200" b="1" dirty="0" smtClean="0">
                <a:solidFill>
                  <a:srgbClr val="201547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Family violence </a:t>
            </a:r>
            <a:r>
              <a:rPr lang="en-AU" sz="1200" dirty="0" smtClean="0">
                <a:solidFill>
                  <a:srgbClr val="201547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is a reason cited by </a:t>
            </a:r>
            <a:r>
              <a:rPr lang="en-AU" sz="1200" b="1" dirty="0" smtClean="0">
                <a:solidFill>
                  <a:srgbClr val="4FB136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39% </a:t>
            </a:r>
            <a:r>
              <a:rPr lang="en-AU" sz="1200" dirty="0" smtClean="0">
                <a:solidFill>
                  <a:srgbClr val="201547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of people who access homelessness services</a:t>
            </a:r>
            <a:endParaRPr lang="en-AU" sz="1200" dirty="0">
              <a:solidFill>
                <a:srgbClr val="201547"/>
              </a:solidFill>
              <a:latin typeface="Century Gothic" panose="020B0502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209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751" y="2889250"/>
            <a:ext cx="3152775" cy="37020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208" y="269875"/>
            <a:ext cx="7556500" cy="1079500"/>
          </a:xfrm>
        </p:spPr>
        <p:txBody>
          <a:bodyPr/>
          <a:lstStyle/>
          <a:p>
            <a:r>
              <a:rPr lang="en-AU" sz="3600" dirty="0" smtClean="0"/>
              <a:t>Homes for Victorians</a:t>
            </a:r>
            <a:endParaRPr lang="en-AU" sz="3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BA97-AC90-4549-AC0F-B49F6CCDA957}" type="slidenum">
              <a:rPr lang="en-AU" smtClean="0"/>
              <a:pPr/>
              <a:t>4</a:t>
            </a:fld>
            <a:endParaRPr lang="en-AU" dirty="0"/>
          </a:p>
        </p:txBody>
      </p:sp>
      <p:sp>
        <p:nvSpPr>
          <p:cNvPr id="7" name="TextBox 6"/>
          <p:cNvSpPr txBox="1"/>
          <p:nvPr/>
        </p:nvSpPr>
        <p:spPr>
          <a:xfrm>
            <a:off x="272208" y="1549567"/>
            <a:ext cx="865804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400" dirty="0" smtClean="0"/>
              <a:t>The Public Housing Renewal Program is just one part of the </a:t>
            </a:r>
            <a:r>
              <a:rPr lang="en-AU" sz="2400" i="1" dirty="0" smtClean="0"/>
              <a:t>Homes </a:t>
            </a:r>
            <a:r>
              <a:rPr lang="en-AU" sz="2400" i="1" dirty="0"/>
              <a:t>for Victorians</a:t>
            </a:r>
            <a:r>
              <a:rPr lang="en-AU" sz="2400" dirty="0" smtClean="0"/>
              <a:t> strategy to respond to housing affordability, homelessness and demand for social housing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70537" y="2873375"/>
            <a:ext cx="5012503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600" dirty="0" smtClean="0">
                <a:solidFill>
                  <a:schemeClr val="tx2">
                    <a:lumMod val="50000"/>
                  </a:schemeClr>
                </a:solidFill>
              </a:rPr>
              <a:t>$1b </a:t>
            </a:r>
            <a:r>
              <a:rPr lang="en-AU" sz="1600" dirty="0" smtClean="0">
                <a:solidFill>
                  <a:schemeClr val="tx2">
                    <a:lumMod val="50000"/>
                  </a:schemeClr>
                </a:solidFill>
              </a:rPr>
              <a:t>Social Housing Growth Fund</a:t>
            </a:r>
            <a:endParaRPr lang="en-AU" sz="16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600" dirty="0" smtClean="0">
                <a:solidFill>
                  <a:schemeClr val="tx2">
                    <a:lumMod val="50000"/>
                  </a:schemeClr>
                </a:solidFill>
              </a:rPr>
              <a:t>$1.1b </a:t>
            </a:r>
            <a:r>
              <a:rPr lang="en-AU" sz="1600" dirty="0" smtClean="0">
                <a:solidFill>
                  <a:schemeClr val="tx2">
                    <a:lumMod val="50000"/>
                  </a:schemeClr>
                </a:solidFill>
              </a:rPr>
              <a:t>Financial Support </a:t>
            </a:r>
            <a:r>
              <a:rPr lang="en-AU" sz="1600" dirty="0" smtClean="0">
                <a:solidFill>
                  <a:schemeClr val="tx2">
                    <a:lumMod val="50000"/>
                  </a:schemeClr>
                </a:solidFill>
              </a:rPr>
              <a:t>for </a:t>
            </a:r>
            <a:r>
              <a:rPr lang="en-AU" sz="1600" dirty="0" smtClean="0">
                <a:solidFill>
                  <a:schemeClr val="tx2">
                    <a:lumMod val="50000"/>
                  </a:schemeClr>
                </a:solidFill>
              </a:rPr>
              <a:t>Social Housing Sector</a:t>
            </a:r>
            <a:endParaRPr lang="en-AU" sz="16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600" dirty="0" smtClean="0">
                <a:solidFill>
                  <a:srgbClr val="FF0000"/>
                </a:solidFill>
              </a:rPr>
              <a:t>$185m Public Housing Renewal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600" dirty="0" smtClean="0">
                <a:solidFill>
                  <a:schemeClr val="tx2">
                    <a:lumMod val="50000"/>
                  </a:schemeClr>
                </a:solidFill>
              </a:rPr>
              <a:t>$152m Family Violence Housing Blitz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600" dirty="0" smtClean="0"/>
              <a:t>$120m Social Housing Pipeline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600" dirty="0" smtClean="0"/>
              <a:t>$</a:t>
            </a:r>
            <a:r>
              <a:rPr lang="en-AU" sz="1600" dirty="0" smtClean="0">
                <a:solidFill>
                  <a:schemeClr val="tx2">
                    <a:lumMod val="50000"/>
                  </a:schemeClr>
                </a:solidFill>
              </a:rPr>
              <a:t>132m </a:t>
            </a:r>
            <a:r>
              <a:rPr lang="en-AU" sz="1600" dirty="0" smtClean="0">
                <a:solidFill>
                  <a:schemeClr val="tx2">
                    <a:lumMod val="50000"/>
                  </a:schemeClr>
                </a:solidFill>
              </a:rPr>
              <a:t>Homelessness Support </a:t>
            </a:r>
            <a:r>
              <a:rPr lang="en-AU" sz="1600" dirty="0" smtClean="0">
                <a:solidFill>
                  <a:schemeClr val="tx2">
                    <a:lumMod val="50000"/>
                  </a:schemeClr>
                </a:solidFill>
              </a:rPr>
              <a:t>(</a:t>
            </a:r>
            <a:r>
              <a:rPr lang="en-AU" sz="1600" dirty="0" err="1" smtClean="0">
                <a:solidFill>
                  <a:schemeClr val="tx2">
                    <a:lumMod val="50000"/>
                  </a:schemeClr>
                </a:solidFill>
              </a:rPr>
              <a:t>incl</a:t>
            </a:r>
            <a:r>
              <a:rPr lang="en-AU" sz="1600" smtClean="0">
                <a:solidFill>
                  <a:schemeClr val="tx2">
                    <a:lumMod val="50000"/>
                  </a:schemeClr>
                </a:solidFill>
              </a:rPr>
              <a:t> $45m </a:t>
            </a:r>
            <a:r>
              <a:rPr lang="en-AU" sz="1600" smtClean="0">
                <a:solidFill>
                  <a:schemeClr val="tx2">
                    <a:lumMod val="50000"/>
                  </a:schemeClr>
                </a:solidFill>
              </a:rPr>
              <a:t>Homelessness </a:t>
            </a:r>
            <a:r>
              <a:rPr lang="en-AU" sz="1600" dirty="0" smtClean="0">
                <a:solidFill>
                  <a:schemeClr val="tx2">
                    <a:lumMod val="50000"/>
                  </a:schemeClr>
                </a:solidFill>
              </a:rPr>
              <a:t>&amp; Rough Sleeping Action Plan)</a:t>
            </a:r>
            <a:endParaRPr lang="en-AU" sz="16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600" dirty="0" smtClean="0">
                <a:solidFill>
                  <a:schemeClr val="tx2">
                    <a:lumMod val="50000"/>
                  </a:schemeClr>
                </a:solidFill>
              </a:rPr>
              <a:t>$</a:t>
            </a:r>
            <a:r>
              <a:rPr lang="en-AU" sz="1600" dirty="0" smtClean="0">
                <a:solidFill>
                  <a:schemeClr val="tx2">
                    <a:lumMod val="50000"/>
                  </a:schemeClr>
                </a:solidFill>
              </a:rPr>
              <a:t>33m Private Rental Assistance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600" dirty="0" smtClean="0">
                <a:solidFill>
                  <a:schemeClr val="tx2">
                    <a:lumMod val="50000"/>
                  </a:schemeClr>
                </a:solidFill>
              </a:rPr>
              <a:t>~</a:t>
            </a:r>
            <a:r>
              <a:rPr lang="en-AU" sz="1600" dirty="0" smtClean="0">
                <a:solidFill>
                  <a:schemeClr val="tx2">
                    <a:lumMod val="50000"/>
                  </a:schemeClr>
                </a:solidFill>
              </a:rPr>
              <a:t>6,000 new social housing dwellings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600" dirty="0" smtClean="0">
                <a:solidFill>
                  <a:schemeClr val="tx2">
                    <a:lumMod val="50000"/>
                  </a:schemeClr>
                </a:solidFill>
              </a:rPr>
              <a:t>~2,500 ageing public housing dwellings renewed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600" dirty="0" smtClean="0">
                <a:solidFill>
                  <a:schemeClr val="tx2">
                    <a:lumMod val="50000"/>
                  </a:schemeClr>
                </a:solidFill>
              </a:rPr>
              <a:t>Assist 19,000 people who are homeless or at risk of homelessness</a:t>
            </a:r>
          </a:p>
          <a:p>
            <a:pPr>
              <a:lnSpc>
                <a:spcPct val="150000"/>
              </a:lnSpc>
            </a:pPr>
            <a:r>
              <a:rPr lang="en-AU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8209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200" dirty="0" smtClean="0"/>
              <a:t>Public Housing</a:t>
            </a:r>
            <a:endParaRPr lang="en-AU" sz="3200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92102" y="1752743"/>
            <a:ext cx="5640497" cy="4493677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AU" sz="2000" dirty="0" smtClean="0">
                <a:solidFill>
                  <a:schemeClr val="tx2">
                    <a:lumMod val="50000"/>
                  </a:schemeClr>
                </a:solidFill>
              </a:rPr>
              <a:t>Supply </a:t>
            </a:r>
            <a:r>
              <a:rPr lang="en-AU" sz="2000" dirty="0" err="1" smtClean="0">
                <a:solidFill>
                  <a:schemeClr val="tx2">
                    <a:lumMod val="50000"/>
                  </a:schemeClr>
                </a:solidFill>
              </a:rPr>
              <a:t>vs</a:t>
            </a:r>
            <a:r>
              <a:rPr lang="en-AU" sz="2000" dirty="0" smtClean="0">
                <a:solidFill>
                  <a:schemeClr val="tx2">
                    <a:lumMod val="50000"/>
                  </a:schemeClr>
                </a:solidFill>
              </a:rPr>
              <a:t> Demand</a:t>
            </a:r>
            <a:endParaRPr lang="en-AU" sz="2000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800" b="0" dirty="0" smtClean="0"/>
              <a:t>~83,600 social housing dwellings, comprised of:</a:t>
            </a:r>
          </a:p>
          <a:p>
            <a:pPr marL="537750" lvl="2" indent="-285750">
              <a:lnSpc>
                <a:spcPct val="100000"/>
              </a:lnSpc>
              <a:spcAft>
                <a:spcPts val="600"/>
              </a:spcAft>
            </a:pPr>
            <a:r>
              <a:rPr lang="en-AU" sz="1600" b="0" dirty="0" smtClean="0">
                <a:solidFill>
                  <a:srgbClr val="201547"/>
                </a:solidFill>
              </a:rPr>
              <a:t>~64,600 public housing</a:t>
            </a:r>
          </a:p>
          <a:p>
            <a:pPr marL="537750" lvl="2" indent="-285750">
              <a:lnSpc>
                <a:spcPct val="100000"/>
              </a:lnSpc>
              <a:spcAft>
                <a:spcPts val="600"/>
              </a:spcAft>
            </a:pPr>
            <a:r>
              <a:rPr lang="en-AU" sz="1600" dirty="0" smtClean="0">
                <a:solidFill>
                  <a:srgbClr val="201547"/>
                </a:solidFill>
              </a:rPr>
              <a:t>~19,000 community housing</a:t>
            </a:r>
          </a:p>
          <a:p>
            <a:pPr marL="285750" lvl="1" indent="-2857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800" dirty="0" smtClean="0">
                <a:solidFill>
                  <a:srgbClr val="201547"/>
                </a:solidFill>
              </a:rPr>
              <a:t>36,000 applicants on Victorian Housing Register</a:t>
            </a:r>
          </a:p>
          <a:p>
            <a:pPr marL="285750" lvl="1" indent="-2857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800" dirty="0" smtClean="0">
                <a:solidFill>
                  <a:srgbClr val="201547"/>
                </a:solidFill>
              </a:rPr>
              <a:t>Plus over 7,000 current tenants on the transfer list</a:t>
            </a:r>
          </a:p>
          <a:p>
            <a:pPr marL="285750" lvl="1" indent="-2857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800" dirty="0" smtClean="0">
                <a:solidFill>
                  <a:srgbClr val="201547"/>
                </a:solidFill>
              </a:rPr>
              <a:t>Increasing demand from priority cohorts, including people with disabilities and the aged</a:t>
            </a:r>
          </a:p>
          <a:p>
            <a:pPr>
              <a:spcAft>
                <a:spcPts val="600"/>
              </a:spcAft>
            </a:pPr>
            <a:r>
              <a:rPr lang="en-AU" sz="2000" dirty="0" smtClean="0"/>
              <a:t>Ageing &amp; Inappropriate Housing</a:t>
            </a:r>
            <a:endParaRPr lang="en-AU" sz="2000" dirty="0"/>
          </a:p>
          <a:p>
            <a:pPr marL="285750" indent="-2857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800" b="0" dirty="0" smtClean="0"/>
              <a:t>Estates built </a:t>
            </a:r>
            <a:r>
              <a:rPr lang="en-AU" sz="1800" b="0" dirty="0"/>
              <a:t>in the 1950s and </a:t>
            </a:r>
            <a:r>
              <a:rPr lang="en-AU" sz="1800" b="0" dirty="0" smtClean="0"/>
              <a:t>1960s</a:t>
            </a:r>
            <a:endParaRPr lang="en-AU" sz="1600" dirty="0"/>
          </a:p>
          <a:p>
            <a:pPr marL="537750" lvl="2" indent="-285750">
              <a:lnSpc>
                <a:spcPct val="100000"/>
              </a:lnSpc>
              <a:spcAft>
                <a:spcPts val="600"/>
              </a:spcAft>
            </a:pPr>
            <a:r>
              <a:rPr lang="en-AU" sz="1600" dirty="0" smtClean="0">
                <a:solidFill>
                  <a:srgbClr val="201547"/>
                </a:solidFill>
              </a:rPr>
              <a:t>Walk-ups are inappropriate for aged/disability access</a:t>
            </a:r>
          </a:p>
          <a:p>
            <a:pPr marL="537750" lvl="2" indent="-285750">
              <a:lnSpc>
                <a:spcPct val="100000"/>
              </a:lnSpc>
              <a:spcAft>
                <a:spcPts val="600"/>
              </a:spcAft>
            </a:pPr>
            <a:r>
              <a:rPr lang="en-AU" sz="1600" dirty="0" smtClean="0">
                <a:solidFill>
                  <a:srgbClr val="201547"/>
                </a:solidFill>
              </a:rPr>
              <a:t>Outdated design (external laundries, dark/unsafe areas)</a:t>
            </a:r>
          </a:p>
          <a:p>
            <a:pPr marL="537750" lvl="2" indent="-285750">
              <a:lnSpc>
                <a:spcPct val="100000"/>
              </a:lnSpc>
              <a:spcAft>
                <a:spcPts val="600"/>
              </a:spcAft>
            </a:pPr>
            <a:r>
              <a:rPr lang="en-AU" sz="1600" dirty="0" smtClean="0">
                <a:solidFill>
                  <a:srgbClr val="201547"/>
                </a:solidFill>
              </a:rPr>
              <a:t>Expensive to maintain due to age</a:t>
            </a:r>
          </a:p>
          <a:p>
            <a:pPr marL="537750" lvl="2" indent="-285750">
              <a:lnSpc>
                <a:spcPct val="100000"/>
              </a:lnSpc>
              <a:spcAft>
                <a:spcPts val="600"/>
              </a:spcAft>
            </a:pPr>
            <a:r>
              <a:rPr lang="en-AU" sz="1600" dirty="0" smtClean="0">
                <a:solidFill>
                  <a:srgbClr val="201547"/>
                </a:solidFill>
              </a:rPr>
              <a:t>Poor energy &amp; water efficiency – expensive for tenants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1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BA97-AC90-4549-AC0F-B49F6CCDA957}" type="slidenum">
              <a:rPr lang="en-AU" smtClean="0"/>
              <a:pPr/>
              <a:t>5</a:t>
            </a:fld>
            <a:endParaRPr lang="en-AU" dirty="0"/>
          </a:p>
        </p:txBody>
      </p:sp>
      <p:pic>
        <p:nvPicPr>
          <p:cNvPr id="8" name="Picture 2" descr="C:\Users\aisi0306\AppData\Local\Temp\notes9049C0\Apex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80249" y="1959593"/>
            <a:ext cx="2915425" cy="2018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F:\Program, Strategy &amp; Policy\SHRB\Public Housing Renewal Inquiry\DHHS Submission\Photos\brighton-72bright - Walk Up Stairs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0694" y="4249126"/>
            <a:ext cx="2994980" cy="19972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32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4000" dirty="0" smtClean="0"/>
              <a:t>Current housing</a:t>
            </a:r>
            <a:endParaRPr lang="en-AU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4069-0B75-4FD8-A206-255558D4AC37}" type="slidenum">
              <a:rPr lang="en-AU" altLang="en-US" smtClean="0"/>
              <a:pPr/>
              <a:t>6</a:t>
            </a:fld>
            <a:endParaRPr lang="en-AU" altLang="en-US" dirty="0"/>
          </a:p>
        </p:txBody>
      </p:sp>
      <p:pic>
        <p:nvPicPr>
          <p:cNvPr id="5" name="Picture 4" descr="F:\Program, Strategy &amp; Policy\SHRB\Public Housing Renewal Inquiry\DHHS Submission\Photos\brighton-72bright - Walk Up Stairs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353" y="1635700"/>
            <a:ext cx="3293553" cy="219600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Content Placeholder 5" descr="F:\Program, Strategy &amp; Policy\SHRB\Public Housing Renewal Inquiry\DHHS Submission\Photos\HeidlebergC-44 shared laundry.jpg"/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7119" y="4067176"/>
            <a:ext cx="3300203" cy="219600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F:\Program, Strategy &amp; Policy\SHRB\Public Housing Renewal Inquiry\DHHS Submission\Photos\flemington-39flem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3602" y="4067175"/>
            <a:ext cx="1464538" cy="219600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F:\Program, Strategy &amp; Policy\SHRB\Public Housing Renewal Inquiry\DHHS Submission\Photos\ascot-22bright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4714" y="1635700"/>
            <a:ext cx="1463426" cy="219600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F:\Program, Strategy &amp; Policy\SHRB\Public Housing Renewal Inquiry\DHHS Submission\Photos\brighton-58bright internal stairs.jp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43035" y="1635700"/>
            <a:ext cx="1464287" cy="219600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F:\Program, Strategy &amp; Policy\SHRB\Public Housing Renewal Inquiry\DHHS Submission\Photos\NthMelb-9.tif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0799" y="4067176"/>
            <a:ext cx="3293356" cy="219600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 descr="F:\PSP\SHRB\Public Housing Renewal Inquiry\DHHS Submission\Photos\HeidlebergC-59 external stairs entry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7119" y="1635700"/>
            <a:ext cx="1464079" cy="219600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2353" y="3831700"/>
            <a:ext cx="11001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i="1" dirty="0" smtClean="0"/>
              <a:t>Brighton</a:t>
            </a:r>
            <a:endParaRPr lang="en-AU" sz="900" dirty="0"/>
          </a:p>
        </p:txBody>
      </p:sp>
      <p:sp>
        <p:nvSpPr>
          <p:cNvPr id="15" name="TextBox 14"/>
          <p:cNvSpPr txBox="1"/>
          <p:nvPr/>
        </p:nvSpPr>
        <p:spPr>
          <a:xfrm>
            <a:off x="3688068" y="3831699"/>
            <a:ext cx="12551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i="1" dirty="0" smtClean="0"/>
              <a:t>Heidelberg</a:t>
            </a:r>
            <a:endParaRPr lang="en-AU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3688069" y="6287910"/>
            <a:ext cx="12551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i="1" dirty="0" smtClean="0"/>
              <a:t>Heidelberg</a:t>
            </a:r>
            <a:endParaRPr lang="en-AU" sz="900" dirty="0"/>
          </a:p>
        </p:txBody>
      </p:sp>
      <p:sp>
        <p:nvSpPr>
          <p:cNvPr id="17" name="TextBox 16"/>
          <p:cNvSpPr txBox="1"/>
          <p:nvPr/>
        </p:nvSpPr>
        <p:spPr>
          <a:xfrm>
            <a:off x="230799" y="6287910"/>
            <a:ext cx="12551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i="1" dirty="0" smtClean="0"/>
              <a:t>North Melbourne</a:t>
            </a:r>
            <a:endParaRPr lang="en-AU" sz="900" dirty="0"/>
          </a:p>
        </p:txBody>
      </p:sp>
      <p:sp>
        <p:nvSpPr>
          <p:cNvPr id="18" name="TextBox 17"/>
          <p:cNvSpPr txBox="1"/>
          <p:nvPr/>
        </p:nvSpPr>
        <p:spPr>
          <a:xfrm>
            <a:off x="5543035" y="3831700"/>
            <a:ext cx="12551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i="1" dirty="0" smtClean="0"/>
              <a:t>Brighton</a:t>
            </a:r>
            <a:endParaRPr lang="en-AU" sz="900" dirty="0"/>
          </a:p>
        </p:txBody>
      </p:sp>
      <p:sp>
        <p:nvSpPr>
          <p:cNvPr id="19" name="TextBox 18"/>
          <p:cNvSpPr txBox="1"/>
          <p:nvPr/>
        </p:nvSpPr>
        <p:spPr>
          <a:xfrm>
            <a:off x="7183601" y="3831700"/>
            <a:ext cx="12551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i="1" dirty="0" smtClean="0"/>
              <a:t>Ascot Vale</a:t>
            </a:r>
            <a:endParaRPr lang="en-AU" sz="900" dirty="0"/>
          </a:p>
        </p:txBody>
      </p:sp>
      <p:sp>
        <p:nvSpPr>
          <p:cNvPr id="20" name="TextBox 19"/>
          <p:cNvSpPr txBox="1"/>
          <p:nvPr/>
        </p:nvSpPr>
        <p:spPr>
          <a:xfrm>
            <a:off x="7183602" y="6287909"/>
            <a:ext cx="12551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i="1" dirty="0" smtClean="0"/>
              <a:t>Flemington</a:t>
            </a:r>
            <a:endParaRPr lang="en-AU" sz="900" dirty="0"/>
          </a:p>
        </p:txBody>
      </p:sp>
    </p:spTree>
    <p:extLst>
      <p:ext uri="{BB962C8B-B14F-4D97-AF65-F5344CB8AC3E}">
        <p14:creationId xmlns:p14="http://schemas.microsoft.com/office/powerpoint/2010/main" val="2907331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200" dirty="0" smtClean="0"/>
              <a:t>Auditor General Report</a:t>
            </a:r>
            <a:endParaRPr lang="en-AU" sz="3200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56170" y="1752744"/>
            <a:ext cx="8527468" cy="4400406"/>
          </a:xfrm>
        </p:spPr>
        <p:txBody>
          <a:bodyPr/>
          <a:lstStyle/>
          <a:p>
            <a:pPr marL="594900" lvl="2" indent="-342900">
              <a:buFont typeface="Arial" panose="020B0604020202020204" pitchFamily="34" charset="0"/>
              <a:buChar char="•"/>
            </a:pPr>
            <a:r>
              <a:rPr lang="en-AU" sz="1800" b="1" dirty="0" smtClean="0">
                <a:solidFill>
                  <a:schemeClr val="tx2">
                    <a:lumMod val="50000"/>
                  </a:schemeClr>
                </a:solidFill>
                <a:ea typeface="ＭＳ Ｐゴシック" pitchFamily="34" charset="-128"/>
              </a:rPr>
              <a:t>Misalignment: </a:t>
            </a:r>
            <a:r>
              <a:rPr lang="en-AU" sz="1800" dirty="0" smtClean="0">
                <a:solidFill>
                  <a:schemeClr val="tx2">
                    <a:lumMod val="50000"/>
                  </a:schemeClr>
                </a:solidFill>
                <a:ea typeface="ＭＳ Ｐゴシック" pitchFamily="34" charset="-128"/>
              </a:rPr>
              <a:t>Supply, configuration &amp; location of housing is not aligned to current and future demand (80% demand for 1 or 2 bed dwellings)</a:t>
            </a:r>
          </a:p>
          <a:p>
            <a:pPr marL="594900" lvl="2" indent="-342900">
              <a:buFont typeface="Arial" panose="020B0604020202020204" pitchFamily="34" charset="0"/>
              <a:buChar char="•"/>
            </a:pPr>
            <a:r>
              <a:rPr lang="en-AU" sz="1800" b="1" dirty="0" smtClean="0">
                <a:solidFill>
                  <a:schemeClr val="tx2">
                    <a:lumMod val="50000"/>
                  </a:schemeClr>
                </a:solidFill>
                <a:ea typeface="ＭＳ Ｐゴシック" pitchFamily="34" charset="-128"/>
              </a:rPr>
              <a:t>Ageing </a:t>
            </a:r>
            <a:r>
              <a:rPr lang="en-AU" sz="1800" b="1" dirty="0">
                <a:solidFill>
                  <a:schemeClr val="tx2">
                    <a:lumMod val="50000"/>
                  </a:schemeClr>
                </a:solidFill>
                <a:ea typeface="ＭＳ Ｐゴシック" pitchFamily="34" charset="-128"/>
              </a:rPr>
              <a:t>stock:</a:t>
            </a:r>
            <a:r>
              <a:rPr lang="en-AU" sz="1800" dirty="0">
                <a:solidFill>
                  <a:schemeClr val="tx2">
                    <a:lumMod val="50000"/>
                  </a:schemeClr>
                </a:solidFill>
                <a:ea typeface="ＭＳ Ｐゴシック" pitchFamily="34" charset="-128"/>
              </a:rPr>
              <a:t> 60% of stock is over 30 years old </a:t>
            </a:r>
            <a:endParaRPr lang="en-AU" sz="1800" dirty="0" smtClean="0">
              <a:solidFill>
                <a:schemeClr val="tx2">
                  <a:lumMod val="50000"/>
                </a:schemeClr>
              </a:solidFill>
              <a:ea typeface="ＭＳ Ｐゴシック" pitchFamily="34" charset="-128"/>
            </a:endParaRPr>
          </a:p>
          <a:p>
            <a:pPr marL="594900" lvl="2" indent="-342900">
              <a:buFont typeface="Arial" panose="020B0604020202020204" pitchFamily="34" charset="0"/>
              <a:buChar char="•"/>
            </a:pPr>
            <a:r>
              <a:rPr lang="en-AU" sz="1800" b="1" dirty="0" smtClean="0">
                <a:solidFill>
                  <a:schemeClr val="tx2">
                    <a:lumMod val="50000"/>
                  </a:schemeClr>
                </a:solidFill>
                <a:ea typeface="ＭＳ Ｐゴシック" pitchFamily="34" charset="-128"/>
              </a:rPr>
              <a:t>Financial sustainability</a:t>
            </a:r>
            <a:r>
              <a:rPr lang="en-AU" sz="1800" dirty="0" smtClean="0">
                <a:solidFill>
                  <a:schemeClr val="tx2">
                    <a:lumMod val="50000"/>
                  </a:schemeClr>
                </a:solidFill>
                <a:ea typeface="ＭＳ Ｐゴシック" pitchFamily="34" charset="-128"/>
              </a:rPr>
              <a:t>: postponing renewal is an unsustainable strategy</a:t>
            </a:r>
          </a:p>
          <a:p>
            <a:pPr marL="594900" lvl="2" indent="-342900">
              <a:buFont typeface="Arial" panose="020B0604020202020204" pitchFamily="34" charset="0"/>
              <a:buChar char="•"/>
            </a:pPr>
            <a:r>
              <a:rPr lang="en-US" sz="1800" i="1" dirty="0"/>
              <a:t>The Public Housing Renewal Program is an important, necessary and substantial response to </a:t>
            </a:r>
            <a:r>
              <a:rPr lang="en-US" sz="1800" i="1" dirty="0" smtClean="0"/>
              <a:t>these </a:t>
            </a:r>
            <a:r>
              <a:rPr lang="en-US" sz="1800" i="1" dirty="0"/>
              <a:t>issues</a:t>
            </a:r>
          </a:p>
          <a:p>
            <a:pPr marL="594900" lvl="2" indent="-342900">
              <a:buFont typeface="Arial" panose="020B0604020202020204" pitchFamily="34" charset="0"/>
              <a:buChar char="•"/>
            </a:pPr>
            <a:endParaRPr lang="en-AU" sz="1800" dirty="0" smtClean="0">
              <a:solidFill>
                <a:schemeClr val="tx2">
                  <a:lumMod val="50000"/>
                </a:schemeClr>
              </a:solidFill>
              <a:ea typeface="ＭＳ Ｐゴシック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1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BA97-AC90-4549-AC0F-B49F6CCDA957}" type="slidenum">
              <a:rPr lang="en-AU" smtClean="0"/>
              <a:pPr/>
              <a:t>7</a:t>
            </a:fld>
            <a:endParaRPr lang="en-AU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3995290"/>
            <a:ext cx="3541130" cy="2373759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2683" y="3995290"/>
            <a:ext cx="3121205" cy="237375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518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376" y="269875"/>
            <a:ext cx="7405688" cy="1079500"/>
          </a:xfrm>
        </p:spPr>
        <p:txBody>
          <a:bodyPr/>
          <a:lstStyle/>
          <a:p>
            <a:r>
              <a:rPr lang="en-AU" sz="3200" dirty="0" smtClean="0"/>
              <a:t>Proposed Development </a:t>
            </a:r>
            <a:r>
              <a:rPr lang="en-AU" sz="3200" dirty="0"/>
              <a:t>P</a:t>
            </a:r>
            <a:r>
              <a:rPr lang="en-AU" sz="3200" dirty="0" smtClean="0"/>
              <a:t>rocess / </a:t>
            </a:r>
            <a:r>
              <a:rPr lang="en-AU" sz="3200" dirty="0"/>
              <a:t>M</a:t>
            </a:r>
            <a:r>
              <a:rPr lang="en-AU" sz="3200" dirty="0" smtClean="0"/>
              <a:t>odel</a:t>
            </a:r>
            <a:endParaRPr lang="en-AU" sz="3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BA97-AC90-4549-AC0F-B49F6CCDA957}" type="slidenum">
              <a:rPr lang="en-AU" smtClean="0"/>
              <a:pPr/>
              <a:t>8</a:t>
            </a:fld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587246"/>
            <a:ext cx="8267700" cy="4854797"/>
          </a:xfrm>
        </p:spPr>
        <p:txBody>
          <a:bodyPr/>
          <a:lstStyle/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400" b="0" dirty="0" smtClean="0"/>
              <a:t>DHHS provides land, some funding and clear objectives and outcomes to be delivered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400" b="0" dirty="0" smtClean="0"/>
              <a:t>State receives new public housing + growth 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400" b="0" dirty="0" smtClean="0"/>
              <a:t>DHHS is </a:t>
            </a:r>
            <a:r>
              <a:rPr lang="en-AU" sz="2400" b="0" dirty="0"/>
              <a:t>seeking </a:t>
            </a:r>
            <a:r>
              <a:rPr lang="en-AU" sz="2400" b="0" dirty="0" smtClean="0"/>
              <a:t>innovative solutions to deliver more public housing sooner, which may include variations of development models</a:t>
            </a:r>
            <a:endParaRPr lang="en-AU" sz="2400" b="0" dirty="0"/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400" b="0" dirty="0" smtClean="0"/>
              <a:t>Proposals considered on their merits against objectives</a:t>
            </a:r>
          </a:p>
          <a:p>
            <a:endParaRPr lang="en-AU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512" y="4664075"/>
            <a:ext cx="6732302" cy="20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199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 smtClean="0"/>
              <a:t>Value for Money</a:t>
            </a:r>
            <a:endParaRPr lang="en-AU" sz="3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BA97-AC90-4549-AC0F-B49F6CCDA957}" type="slidenum">
              <a:rPr lang="en-AU" smtClean="0"/>
              <a:pPr/>
              <a:t>9</a:t>
            </a:fld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505570"/>
            <a:ext cx="8032750" cy="1361456"/>
          </a:xfrm>
        </p:spPr>
        <p:txBody>
          <a:bodyPr/>
          <a:lstStyle/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000" b="0" dirty="0" smtClean="0"/>
              <a:t>We anticipate </a:t>
            </a:r>
            <a:r>
              <a:rPr lang="en-AU" sz="2000" b="0" dirty="0"/>
              <a:t>d</a:t>
            </a:r>
            <a:r>
              <a:rPr lang="en-AU" sz="2000" b="0" dirty="0" smtClean="0"/>
              <a:t>elivering at least 1,778 new public homes with $185M funding, which is significantly more than the alternatives, delivering renewal, growth and</a:t>
            </a:r>
            <a:r>
              <a:rPr lang="en-AU" sz="2000" b="0" i="1" dirty="0" smtClean="0"/>
              <a:t> </a:t>
            </a:r>
            <a:r>
              <a:rPr lang="en-AU" sz="2000" b="0" dirty="0" smtClean="0"/>
              <a:t>retains existing locations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1400861"/>
              </p:ext>
            </p:extLst>
          </p:nvPr>
        </p:nvGraphicFramePr>
        <p:xfrm>
          <a:off x="714693" y="2649220"/>
          <a:ext cx="7632700" cy="4067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9344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200" dirty="0"/>
              <a:t>Program </a:t>
            </a:r>
            <a:r>
              <a:rPr lang="en-AU" sz="3200" dirty="0" smtClean="0"/>
              <a:t>Objectives</a:t>
            </a:r>
            <a:endParaRPr lang="en-AU" sz="3200" dirty="0">
              <a:latin typeface="+mj-lt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756624" y="5674767"/>
            <a:ext cx="2314574" cy="1068202"/>
          </a:xfrm>
        </p:spPr>
        <p:txBody>
          <a:bodyPr/>
          <a:lstStyle/>
          <a:p>
            <a:pPr lvl="1" algn="ctr">
              <a:buNone/>
            </a:pPr>
            <a:r>
              <a:rPr lang="en-AU" altLang="en-US" sz="1600" b="1" dirty="0" smtClean="0">
                <a:ea typeface="ＭＳ Ｐゴシック" pitchFamily="34" charset="-128"/>
              </a:rPr>
              <a:t>Leverage government land and capital to attract development partners</a:t>
            </a:r>
          </a:p>
        </p:txBody>
      </p:sp>
      <p:pic>
        <p:nvPicPr>
          <p:cNvPr id="5" name="Picture 4" descr="Screen Shot 2017-02-26 at 2.17.01 p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524" y="4399816"/>
            <a:ext cx="1184775" cy="1180371"/>
          </a:xfrm>
          <a:prstGeom prst="rect">
            <a:avLst/>
          </a:prstGeom>
        </p:spPr>
      </p:pic>
      <p:pic>
        <p:nvPicPr>
          <p:cNvPr id="1026" name="Picture 2" descr="C:\Users\hoco1808\Downloads\old-man-walki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899" y="4188231"/>
            <a:ext cx="1276071" cy="1276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oco1808\Downloads\coins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26777" y="2008135"/>
            <a:ext cx="974271" cy="97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hoco1808\Downloads\train (1)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542" y="1906270"/>
            <a:ext cx="1133475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hoco1808\Downloads\hand-gestur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26" y="1825351"/>
            <a:ext cx="1295314" cy="129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\\internal.vic.gov.au\DHHS\Homedirs2\hoco1808\Desktop\community-garden-1294837_960_720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657" y="1970708"/>
            <a:ext cx="1558554" cy="100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922467" y="3176630"/>
            <a:ext cx="26090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AU" altLang="en-US" sz="1600" b="1" dirty="0"/>
              <a:t>A</a:t>
            </a:r>
            <a:r>
              <a:rPr lang="en-AU" altLang="en-US" sz="1600" b="1" dirty="0" smtClean="0"/>
              <a:t>dditional </a:t>
            </a:r>
            <a:r>
              <a:rPr lang="en-AU" altLang="en-US" sz="1600" b="1" dirty="0"/>
              <a:t>affordability and community benefits </a:t>
            </a:r>
          </a:p>
        </p:txBody>
      </p:sp>
      <p:sp>
        <p:nvSpPr>
          <p:cNvPr id="4" name="Rectangle 3"/>
          <p:cNvSpPr/>
          <p:nvPr/>
        </p:nvSpPr>
        <p:spPr>
          <a:xfrm>
            <a:off x="1961466" y="3176630"/>
            <a:ext cx="20955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AU" altLang="en-US" sz="1600" b="1" dirty="0" smtClean="0"/>
              <a:t>Well </a:t>
            </a:r>
            <a:r>
              <a:rPr lang="en-AU" altLang="en-US" sz="1600" b="1" dirty="0"/>
              <a:t>located </a:t>
            </a:r>
            <a:r>
              <a:rPr lang="en-AU" altLang="en-US" sz="1600" b="1" dirty="0" smtClean="0"/>
              <a:t>homes</a:t>
            </a:r>
            <a:endParaRPr lang="en-AU" alt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-484822" y="3176630"/>
            <a:ext cx="26874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AU" altLang="en-US" sz="1600" b="1" dirty="0" smtClean="0"/>
              <a:t>Retain, replace </a:t>
            </a:r>
            <a:r>
              <a:rPr lang="en-AU" altLang="en-US" sz="1600" b="1" dirty="0"/>
              <a:t>and grow social housing </a:t>
            </a:r>
          </a:p>
        </p:txBody>
      </p:sp>
      <p:sp>
        <p:nvSpPr>
          <p:cNvPr id="10" name="Rectangle 9"/>
          <p:cNvSpPr/>
          <p:nvPr/>
        </p:nvSpPr>
        <p:spPr>
          <a:xfrm>
            <a:off x="2157337" y="5700768"/>
            <a:ext cx="19098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AU" altLang="en-US" sz="1600" b="1" dirty="0" smtClean="0"/>
              <a:t>Tenure blind housing</a:t>
            </a:r>
            <a:endParaRPr lang="en-AU" altLang="en-US" sz="1600" dirty="0"/>
          </a:p>
        </p:txBody>
      </p:sp>
      <p:sp>
        <p:nvSpPr>
          <p:cNvPr id="11" name="Rectangle 10"/>
          <p:cNvSpPr/>
          <p:nvPr/>
        </p:nvSpPr>
        <p:spPr>
          <a:xfrm>
            <a:off x="-484822" y="5494465"/>
            <a:ext cx="2946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AU" altLang="en-US" sz="1600" b="1" dirty="0"/>
              <a:t>High</a:t>
            </a:r>
            <a:r>
              <a:rPr lang="en-AU" altLang="en-US" sz="1600" dirty="0"/>
              <a:t> </a:t>
            </a:r>
            <a:r>
              <a:rPr lang="en-AU" altLang="en-US" sz="1600" b="1" dirty="0"/>
              <a:t>quality </a:t>
            </a:r>
            <a:r>
              <a:rPr lang="en-AU" altLang="en-US" sz="1600" b="1" dirty="0" smtClean="0"/>
              <a:t>design </a:t>
            </a:r>
            <a:r>
              <a:rPr lang="en-AU" altLang="en-US" sz="1600" b="1" dirty="0"/>
              <a:t>including accessible dwellings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675080" y="3178612"/>
            <a:ext cx="22061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AU" altLang="en-US" sz="1600" b="1" dirty="0"/>
              <a:t>Reduce tenants’ living costs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52559" y="5664255"/>
            <a:ext cx="21313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AU" altLang="en-US" sz="1600" b="1" dirty="0"/>
              <a:t>Align overall housing profile </a:t>
            </a:r>
          </a:p>
        </p:txBody>
      </p:sp>
      <p:pic>
        <p:nvPicPr>
          <p:cNvPr id="1034" name="Picture 10" descr="\\internal.vic.gov.au\DHHS\Homedirs2\hoco1808\Desktop\disabled-02-512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32" y="4007929"/>
            <a:ext cx="1469019" cy="1469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hoco1808\Downloads\apartments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773" y="4265293"/>
            <a:ext cx="1314894" cy="1314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357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 smtClean="0"/>
              <a:t>Dwelling Numbers</a:t>
            </a:r>
            <a:endParaRPr lang="en-AU" sz="3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BA97-AC90-4549-AC0F-B49F6CCDA957}" type="slidenum">
              <a:rPr lang="en-AU" smtClean="0"/>
              <a:pPr/>
              <a:t>11</a:t>
            </a:fld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591294"/>
            <a:ext cx="7704138" cy="3113953"/>
          </a:xfrm>
        </p:spPr>
        <p:txBody>
          <a:bodyPr/>
          <a:lstStyle/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400" b="0" dirty="0" smtClean="0"/>
              <a:t>More homes = more households assisted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400" b="0" dirty="0"/>
              <a:t>D</a:t>
            </a:r>
            <a:r>
              <a:rPr lang="en-AU" sz="2400" b="0" dirty="0" smtClean="0"/>
              <a:t>emand for smaller households – 80% of applicants  and majority of existing estate residents are eligible for one or two bedroom homes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400" b="0" dirty="0" smtClean="0"/>
              <a:t>Large-scale opportunity to realign public housing with known demand and reduce average age of stock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400" b="0" dirty="0" smtClean="0"/>
              <a:t>Includes options to allow larger households to return</a:t>
            </a:r>
            <a:endParaRPr lang="en-AU" sz="2400" b="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3180" y="4705247"/>
            <a:ext cx="3369600" cy="198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9861" y="4705247"/>
            <a:ext cx="3476557" cy="198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520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6" y="269875"/>
            <a:ext cx="7719572" cy="1079500"/>
          </a:xfrm>
        </p:spPr>
        <p:txBody>
          <a:bodyPr/>
          <a:lstStyle/>
          <a:p>
            <a:r>
              <a:rPr lang="en-AU" sz="3000" dirty="0" smtClean="0"/>
              <a:t>Tenant Engagement and </a:t>
            </a:r>
            <a:r>
              <a:rPr lang="en-AU" sz="3000" dirty="0"/>
              <a:t>R</a:t>
            </a:r>
            <a:r>
              <a:rPr lang="en-AU" sz="3000" dirty="0" smtClean="0"/>
              <a:t>elocation </a:t>
            </a:r>
            <a:r>
              <a:rPr lang="en-AU" sz="3000" dirty="0"/>
              <a:t>Process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5333" y="2621570"/>
            <a:ext cx="3714014" cy="1930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89436" y="4724330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 </a:t>
            </a:r>
            <a:endParaRPr lang="en-AU" dirty="0"/>
          </a:p>
        </p:txBody>
      </p:sp>
      <p:sp>
        <p:nvSpPr>
          <p:cNvPr id="8" name="Rectangle 7"/>
          <p:cNvSpPr/>
          <p:nvPr/>
        </p:nvSpPr>
        <p:spPr>
          <a:xfrm>
            <a:off x="65006" y="5742904"/>
            <a:ext cx="1648823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050" b="1" dirty="0" smtClean="0">
                <a:solidFill>
                  <a:srgbClr val="53565A"/>
                </a:solidFill>
              </a:rPr>
              <a:t>Town planning consultation process to understand community </a:t>
            </a:r>
            <a:r>
              <a:rPr lang="en-AU" sz="1050" b="1" dirty="0">
                <a:solidFill>
                  <a:srgbClr val="53565A"/>
                </a:solidFill>
              </a:rPr>
              <a:t> </a:t>
            </a:r>
            <a:r>
              <a:rPr lang="en-AU" sz="1050" b="1" dirty="0" smtClean="0">
                <a:solidFill>
                  <a:srgbClr val="53565A"/>
                </a:solidFill>
              </a:rPr>
              <a:t>and feedback on plans </a:t>
            </a:r>
          </a:p>
        </p:txBody>
      </p:sp>
      <p:sp>
        <p:nvSpPr>
          <p:cNvPr id="9" name="Left-Right Arrow 8"/>
          <p:cNvSpPr/>
          <p:nvPr/>
        </p:nvSpPr>
        <p:spPr>
          <a:xfrm>
            <a:off x="414978" y="5373490"/>
            <a:ext cx="8765883" cy="189506"/>
          </a:xfrm>
          <a:prstGeom prst="leftRightArrow">
            <a:avLst/>
          </a:prstGeom>
          <a:solidFill>
            <a:srgbClr val="201547"/>
          </a:solidFill>
          <a:ln>
            <a:solidFill>
              <a:srgbClr val="2015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Oval 9"/>
          <p:cNvSpPr/>
          <p:nvPr/>
        </p:nvSpPr>
        <p:spPr>
          <a:xfrm>
            <a:off x="318346" y="5248814"/>
            <a:ext cx="438150" cy="438857"/>
          </a:xfrm>
          <a:prstGeom prst="ellipse">
            <a:avLst/>
          </a:prstGeom>
          <a:solidFill>
            <a:schemeClr val="bg1"/>
          </a:solidFill>
          <a:ln w="57150">
            <a:solidFill>
              <a:srgbClr val="2015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Oval 11"/>
          <p:cNvSpPr/>
          <p:nvPr/>
        </p:nvSpPr>
        <p:spPr>
          <a:xfrm>
            <a:off x="2041409" y="5232608"/>
            <a:ext cx="438150" cy="438857"/>
          </a:xfrm>
          <a:prstGeom prst="ellipse">
            <a:avLst/>
          </a:prstGeom>
          <a:solidFill>
            <a:schemeClr val="bg1"/>
          </a:solidFill>
          <a:ln w="57150">
            <a:solidFill>
              <a:srgbClr val="2015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Oval 12"/>
          <p:cNvSpPr/>
          <p:nvPr/>
        </p:nvSpPr>
        <p:spPr>
          <a:xfrm>
            <a:off x="3826549" y="5242997"/>
            <a:ext cx="438150" cy="438857"/>
          </a:xfrm>
          <a:prstGeom prst="ellipse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57150">
            <a:solidFill>
              <a:srgbClr val="2015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3341988" y="5822268"/>
            <a:ext cx="140417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1050" b="1" dirty="0" smtClean="0">
                <a:solidFill>
                  <a:srgbClr val="53565A"/>
                </a:solidFill>
              </a:rPr>
              <a:t>Mail out &amp; </a:t>
            </a:r>
          </a:p>
          <a:p>
            <a:pPr algn="ctr"/>
            <a:r>
              <a:rPr lang="en-AU" sz="1050" b="1" dirty="0" smtClean="0">
                <a:solidFill>
                  <a:srgbClr val="53565A"/>
                </a:solidFill>
              </a:rPr>
              <a:t>door knocks</a:t>
            </a:r>
            <a:endParaRPr lang="en-AU" sz="1050" b="1" dirty="0">
              <a:solidFill>
                <a:srgbClr val="53565A"/>
              </a:solidFill>
            </a:endParaRPr>
          </a:p>
          <a:p>
            <a:pPr algn="ctr"/>
            <a:endParaRPr lang="en-AU" sz="1050" b="1" dirty="0" smtClean="0">
              <a:solidFill>
                <a:srgbClr val="53565A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467397" y="5707250"/>
            <a:ext cx="1614792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1050" b="1" dirty="0" smtClean="0">
                <a:solidFill>
                  <a:srgbClr val="53565A"/>
                </a:solidFill>
              </a:rPr>
              <a:t>30+ </a:t>
            </a:r>
          </a:p>
          <a:p>
            <a:pPr algn="ctr"/>
            <a:r>
              <a:rPr lang="en-AU" sz="1050" b="1" dirty="0" smtClean="0">
                <a:solidFill>
                  <a:srgbClr val="53565A"/>
                </a:solidFill>
              </a:rPr>
              <a:t>Tenant relocation Information sessions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07214" y="4908995"/>
            <a:ext cx="46474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 smtClean="0">
                <a:solidFill>
                  <a:srgbClr val="C00000"/>
                </a:solidFill>
                <a:sym typeface="Wingdings"/>
              </a:rPr>
              <a:t>Commenced  and ongoing </a:t>
            </a:r>
            <a:endParaRPr lang="en-AU" sz="1200" b="1" dirty="0">
              <a:solidFill>
                <a:srgbClr val="C0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797919" y="5809130"/>
            <a:ext cx="14041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1050" b="1" dirty="0" smtClean="0">
                <a:solidFill>
                  <a:srgbClr val="53565A"/>
                </a:solidFill>
              </a:rPr>
              <a:t>1 on 1 interviews</a:t>
            </a:r>
          </a:p>
          <a:p>
            <a:pPr algn="ctr"/>
            <a:r>
              <a:rPr lang="en-AU" sz="1050" b="1" dirty="0">
                <a:solidFill>
                  <a:srgbClr val="53565A"/>
                </a:solidFill>
              </a:rPr>
              <a:t>t</a:t>
            </a:r>
            <a:r>
              <a:rPr lang="en-AU" sz="1050" b="1" dirty="0" smtClean="0">
                <a:solidFill>
                  <a:srgbClr val="53565A"/>
                </a:solidFill>
              </a:rPr>
              <a:t>o find suitable homes</a:t>
            </a:r>
            <a:endParaRPr lang="en-AU" sz="1050" b="1" dirty="0">
              <a:solidFill>
                <a:srgbClr val="53565A"/>
              </a:solidFill>
            </a:endParaRPr>
          </a:p>
          <a:p>
            <a:pPr algn="ctr"/>
            <a:endParaRPr lang="en-AU" sz="1050" b="1" dirty="0" smtClean="0">
              <a:solidFill>
                <a:srgbClr val="53565A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5280931" y="5214742"/>
            <a:ext cx="438150" cy="438857"/>
          </a:xfrm>
          <a:prstGeom prst="ellipse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2700000" scaled="1"/>
            <a:tileRect/>
          </a:gradFill>
          <a:ln w="57150">
            <a:solidFill>
              <a:srgbClr val="2015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Oval 21"/>
          <p:cNvSpPr/>
          <p:nvPr/>
        </p:nvSpPr>
        <p:spPr>
          <a:xfrm>
            <a:off x="6605736" y="5249503"/>
            <a:ext cx="438150" cy="438857"/>
          </a:xfrm>
          <a:prstGeom prst="ellipse">
            <a:avLst/>
          </a:prstGeom>
          <a:solidFill>
            <a:schemeClr val="bg1"/>
          </a:solidFill>
          <a:ln w="57150">
            <a:solidFill>
              <a:srgbClr val="2015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TextBox 22"/>
          <p:cNvSpPr txBox="1"/>
          <p:nvPr/>
        </p:nvSpPr>
        <p:spPr>
          <a:xfrm>
            <a:off x="297391" y="5214742"/>
            <a:ext cx="8083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rgbClr val="C00000"/>
                </a:solidFill>
                <a:sym typeface="Wingdings"/>
              </a:rPr>
              <a:t></a:t>
            </a:r>
            <a:endParaRPr lang="en-AU" sz="2800" dirty="0">
              <a:solidFill>
                <a:srgbClr val="C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36182" y="5200816"/>
            <a:ext cx="8083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rgbClr val="C00000"/>
                </a:solidFill>
                <a:sym typeface="Wingdings"/>
              </a:rPr>
              <a:t></a:t>
            </a:r>
            <a:endParaRPr lang="en-AU" sz="2800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6693" y="4908994"/>
            <a:ext cx="1581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200" b="1" dirty="0" smtClean="0">
                <a:solidFill>
                  <a:srgbClr val="C00000"/>
                </a:solidFill>
                <a:sym typeface="Wingdings"/>
              </a:rPr>
              <a:t>Completed</a:t>
            </a:r>
            <a:endParaRPr lang="en-AU" sz="1200" b="1" dirty="0">
              <a:solidFill>
                <a:srgbClr val="C00000"/>
              </a:solidFill>
            </a:endParaRPr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11868" y="2600072"/>
            <a:ext cx="3714014" cy="19516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6202094" y="5822361"/>
            <a:ext cx="125722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1050" b="1" dirty="0" smtClean="0">
                <a:solidFill>
                  <a:srgbClr val="53565A"/>
                </a:solidFill>
              </a:rPr>
              <a:t>Offers of suitable home</a:t>
            </a:r>
            <a:endParaRPr lang="en-AU" sz="1050" b="1" dirty="0">
              <a:solidFill>
                <a:srgbClr val="53565A"/>
              </a:solidFill>
            </a:endParaRPr>
          </a:p>
          <a:p>
            <a:pPr algn="ctr"/>
            <a:endParaRPr lang="en-AU" sz="1050" b="1" dirty="0" smtClean="0">
              <a:solidFill>
                <a:srgbClr val="53565A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60530" y="1657280"/>
            <a:ext cx="85021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</a:rPr>
              <a:t>Minister for Housing’s Pledge</a:t>
            </a:r>
            <a:r>
              <a:rPr lang="en-US" i="1" dirty="0" smtClean="0">
                <a:solidFill>
                  <a:schemeClr val="tx2">
                    <a:lumMod val="50000"/>
                  </a:schemeClr>
                </a:solidFill>
              </a:rPr>
              <a:t>: All existing tenants have the right of return; will have no reduction in security of tenure; and, will have their rent capped at 25% of their household income.</a:t>
            </a:r>
            <a:endParaRPr lang="en-US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7896374" y="5249503"/>
            <a:ext cx="438150" cy="438857"/>
          </a:xfrm>
          <a:prstGeom prst="ellipse">
            <a:avLst/>
          </a:prstGeom>
          <a:solidFill>
            <a:schemeClr val="bg1"/>
          </a:solidFill>
          <a:ln w="57150">
            <a:solidFill>
              <a:srgbClr val="2015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/>
          <p:cNvSpPr/>
          <p:nvPr/>
        </p:nvSpPr>
        <p:spPr>
          <a:xfrm>
            <a:off x="7449975" y="5914693"/>
            <a:ext cx="125722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1050" b="1" dirty="0" smtClean="0">
                <a:solidFill>
                  <a:srgbClr val="53565A"/>
                </a:solidFill>
              </a:rPr>
              <a:t>DHHS pays relocation costs and provides support after tenant moves</a:t>
            </a:r>
            <a:endParaRPr lang="en-AU" sz="1050" b="1" dirty="0">
              <a:solidFill>
                <a:srgbClr val="53565A"/>
              </a:solidFill>
            </a:endParaRPr>
          </a:p>
          <a:p>
            <a:pPr algn="ctr"/>
            <a:endParaRPr lang="en-AU" sz="1050" b="1" dirty="0" smtClean="0">
              <a:solidFill>
                <a:srgbClr val="53565A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6066725" y="5047493"/>
            <a:ext cx="2396018" cy="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6605736" y="5236608"/>
            <a:ext cx="438150" cy="438857"/>
          </a:xfrm>
          <a:prstGeom prst="ellipse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2700000" scaled="1"/>
            <a:tileRect/>
          </a:gradFill>
          <a:ln w="57150">
            <a:solidFill>
              <a:srgbClr val="2015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Oval 32"/>
          <p:cNvSpPr/>
          <p:nvPr/>
        </p:nvSpPr>
        <p:spPr>
          <a:xfrm>
            <a:off x="7881497" y="5242996"/>
            <a:ext cx="438150" cy="438857"/>
          </a:xfrm>
          <a:prstGeom prst="ellipse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2700000" scaled="1"/>
            <a:tileRect/>
          </a:gradFill>
          <a:ln w="57150">
            <a:solidFill>
              <a:srgbClr val="2015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0339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 smtClean="0"/>
              <a:t>Community Housing</a:t>
            </a:r>
            <a:endParaRPr lang="en-AU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201882" y="1570148"/>
            <a:ext cx="6313218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200" dirty="0" smtClean="0"/>
              <a:t>Community housing sector growth is a key objective under </a:t>
            </a:r>
            <a:r>
              <a:rPr lang="en-AU" sz="2200" i="1" dirty="0" smtClean="0"/>
              <a:t>Homes for Victorians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200" dirty="0" smtClean="0"/>
              <a:t>The PHRP is a separate initiative, but is seeking innovation. Developers </a:t>
            </a:r>
            <a:r>
              <a:rPr lang="en-AU" sz="2200" i="1" dirty="0" smtClean="0"/>
              <a:t>may</a:t>
            </a:r>
            <a:r>
              <a:rPr lang="en-AU" sz="2200" dirty="0" smtClean="0"/>
              <a:t> include community housing in their bids, which will be assessed on their merits</a:t>
            </a:r>
          </a:p>
          <a:p>
            <a:pPr marL="285750" indent="-2857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2200" dirty="0" smtClean="0"/>
              <a:t>If any of the redeveloped properties are ultimately managed by community housing, the Minister’s pledge guarantees returning tenants will:</a:t>
            </a:r>
          </a:p>
          <a:p>
            <a:pPr marL="631825" lvl="1" indent="-269875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AU" sz="2200" dirty="0" smtClean="0"/>
              <a:t>have the choice to return </a:t>
            </a:r>
          </a:p>
          <a:p>
            <a:pPr marL="628650" lvl="1" indent="-26670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AU" sz="2200" dirty="0" smtClean="0"/>
              <a:t>continue to pay no more than 25% of their income on rent</a:t>
            </a:r>
          </a:p>
          <a:p>
            <a:pPr marL="628650" lvl="1" indent="-26670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AU" sz="2200" dirty="0" smtClean="0"/>
              <a:t>have no reduction in their security of tenure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4069-0B75-4FD8-A206-255558D4AC37}" type="slidenum">
              <a:rPr lang="en-AU" altLang="en-US" smtClean="0"/>
              <a:pPr/>
              <a:t>13</a:t>
            </a:fld>
            <a:endParaRPr lang="en-AU" alt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9742" y="1609526"/>
            <a:ext cx="2415751" cy="148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89570" y="3316906"/>
            <a:ext cx="2415600" cy="136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89570" y="4803138"/>
            <a:ext cx="2415600" cy="1435735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5719365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4000" dirty="0" smtClean="0"/>
              <a:t>People</a:t>
            </a:r>
            <a:endParaRPr lang="en-AU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26" y="1988490"/>
            <a:ext cx="3955286" cy="31248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7546" y="1989090"/>
            <a:ext cx="413385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6260" y="5890161"/>
            <a:ext cx="8443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To view </a:t>
            </a:r>
            <a:r>
              <a:rPr lang="en-AU" dirty="0"/>
              <a:t>their stories: </a:t>
            </a:r>
            <a:r>
              <a:rPr lang="en-AU" dirty="0">
                <a:hlinkClick r:id="rId5"/>
              </a:rPr>
              <a:t>https://</a:t>
            </a:r>
            <a:r>
              <a:rPr lang="en-AU" dirty="0" smtClean="0">
                <a:hlinkClick r:id="rId5"/>
              </a:rPr>
              <a:t>vhhsba.vic.gov.au/housing-and-infrastructure/public-housing-renewal-program</a:t>
            </a:r>
            <a:r>
              <a:rPr lang="en-AU" dirty="0" smtClean="0"/>
              <a:t> </a:t>
            </a:r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1528825" y="5301593"/>
            <a:ext cx="1353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err="1" smtClean="0"/>
              <a:t>Mervat</a:t>
            </a:r>
            <a:endParaRPr lang="en-AU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4069-0B75-4FD8-A206-255558D4AC37}" type="slidenum">
              <a:rPr lang="en-AU" altLang="en-US" smtClean="0"/>
              <a:pPr/>
              <a:t>14</a:t>
            </a:fld>
            <a:endParaRPr lang="en-AU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225556" y="5281563"/>
            <a:ext cx="1353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Kerry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2090377888"/>
      </p:ext>
    </p:extLst>
  </p:cSld>
  <p:clrMapOvr>
    <a:masterClrMapping/>
  </p:clrMapOvr>
</p:sld>
</file>

<file path=ppt/theme/theme1.xml><?xml version="1.0" encoding="utf-8"?>
<a:theme xmlns:a="http://schemas.openxmlformats.org/drawingml/2006/main" name="DHHS Presentation 01 Navy 2765 for Office 2007 and 201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DHHS Presentation 01 Navy 2765 for Office 2007 and 2010.pot [Compatibility Mode]" id="{D5121DB1-E685-4E0A-BE04-A28AE0AB56D0}" vid="{0FB19249-19EB-4D02-8733-253847134BA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Committee Transcript Document" ma:contentTypeID="0x010100A6113086DC73B842B7D060591F1D1F2D020200C0720D9A5485ED45ADC2FF5EDE309FA7" ma:contentTypeVersion="36" ma:contentTypeDescription="Create a new document." ma:contentTypeScope="" ma:versionID="e52877d7feab36bfeddb7f8cc9f5d553">
  <xsd:schema xmlns:xsd="http://www.w3.org/2001/XMLSchema" xmlns:xs="http://www.w3.org/2001/XMLSchema" xmlns:p="http://schemas.microsoft.com/office/2006/metadata/properties" xmlns:ns2="46c61757-ad04-49d5-a16a-4020ae46aeb3" xmlns:ns3="c35bed46-8fc3-45b8-8dd6-aacfd9839516" targetNamespace="http://schemas.microsoft.com/office/2006/metadata/properties" ma:root="true" ma:fieldsID="5fb501309d8927c6d13cd514116a9ed7" ns2:_="" ns3:_="">
    <xsd:import namespace="46c61757-ad04-49d5-a16a-4020ae46aeb3"/>
    <xsd:import namespace="c35bed46-8fc3-45b8-8dd6-aacfd9839516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Witness_x005f_x0020_Id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84609796-0e07-4ed4-af15-6fdaafe780e0}" ma:internalName="TaxCatchAll" ma:showField="CatchAllData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84609796-0e07-4ed4-af15-6fdaafe780e0}" ma:internalName="TaxCatchAllLabel" ma:readOnly="true" ma:showField="CatchAllDataLabel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Witness_x005f_x0020_Id" ma:index="21" nillable="true" ma:displayName="Witness Id" ma:internalName="Witness_x0020_Id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5bed46-8fc3-45b8-8dd6-aacfd9839516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64323c1c-cbf1-4b15-a593-91e189a21d22" ContentTypeId="0x010100A6113086DC73B842B7D060591F1D1F2D0202" PreviousValue="false"/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usiness_x005f_x0020_Identifier xmlns="46c61757-ad04-49d5-a16a-4020ae46aeb3">4164</Business_x005f_x0020_Identifier>
    <MemberTaxHTField0 xmlns="c35bed46-8fc3-45b8-8dd6-aacfd9839516">
      <Terms xmlns="http://schemas.microsoft.com/office/infopath/2007/PartnerControls"/>
    </MemberTaxHTField0>
    <Witness_x005f_x0020_Id xmlns="46c61757-ad04-49d5-a16a-4020ae46aeb3">5578</Witness_x005f_x0020_Id>
    <Committee_x0020_Start_x0020_Date xmlns="46c61757-ad04-49d5-a16a-4020ae46aeb3">2011-02-08T00:00:00+00:00</Committee_x0020_Start_x0020_Date>
    <PublishStatus xmlns="46c61757-ad04-49d5-a16a-4020ae46aeb3">Published</PublishStatus>
    <Committee_x0020_End_x0020_Date xmlns="46c61757-ad04-49d5-a16a-4020ae46aeb3" xsi:nil="true"/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Standing</TermName>
          <TermId xmlns="http://schemas.microsoft.com/office/infopath/2007/PartnerControls">c6eac104-10be-430c-9143-8ced1c7c473c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 Legal and Social Issues Committee</TermName>
          <TermId xmlns="http://schemas.microsoft.com/office/infopath/2007/PartnerControls">6dfd0079-43dc-4beb-a803-c5397f518775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</TermName>
          <TermId xmlns="http://schemas.microsoft.com/office/infopath/2007/PartnerControls">6c85d7f4-b2da-4436-92e1-7df20d4cb55e</TermId>
        </TermInfo>
      </Terms>
    </m3eeb9610e9c4640880ac1fecc69d01a>
    <Committee_x0020_Inquiry_x0020_Start_x0020_Date xmlns="46c61757-ad04-49d5-a16a-4020ae46aeb3">2017-07-09T00:00:00+00:00</Committee_x0020_Inquiry_x0020_Start_x0020_Date>
    <Committee_x0020_Inquiry_x0020_End_x0020_Date xmlns="46c61757-ad04-49d5-a16a-4020ae46aeb3" xsi:nil="true"/>
    <TaxCatchAll xmlns="46c61757-ad04-49d5-a16a-4020ae46aeb3">
      <Value>181</Value>
      <Value>82</Value>
      <Value>60</Value>
      <Value>1</Value>
    </TaxCatchAll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the Public Housing Renewal Program</TermName>
          <TermId xmlns="http://schemas.microsoft.com/office/infopath/2007/PartnerControls">45fe79ed-b3bf-4a4a-9bd7-1eb261f356bf</TermId>
        </TermInfo>
      </Terms>
    </pf0be3ffd4e84049b08b651cf27bfd30>
    <DocumentKey xmlns="46c61757-ad04-49d5-a16a-4020ae46aeb3">witness-transcripts</DocumentKey>
    <_dlc_DocId xmlns="c35bed46-8fc3-45b8-8dd6-aacfd9839516">HKNRK37FCK6T-1016873845-1080</_dlc_DocId>
    <_dlc_DocIdUrl xmlns="c35bed46-8fc3-45b8-8dd6-aacfd9839516">
      <Url>https://pims-docs.parliament.vic.gov.au/lcdocs/_layouts/15/DocIdRedir.aspx?ID=HKNRK37FCK6T-1016873845-1080</Url>
      <Description>HKNRK37FCK6T-1016873845-1080</Description>
    </_dlc_DocIdUrl>
  </documentManagement>
</p:properties>
</file>

<file path=customXml/itemProps1.xml><?xml version="1.0" encoding="utf-8"?>
<ds:datastoreItem xmlns:ds="http://schemas.openxmlformats.org/officeDocument/2006/customXml" ds:itemID="{5ADA065C-76D6-4512-A58E-30E47ABF8F0C}"/>
</file>

<file path=customXml/itemProps2.xml><?xml version="1.0" encoding="utf-8"?>
<ds:datastoreItem xmlns:ds="http://schemas.openxmlformats.org/officeDocument/2006/customXml" ds:itemID="{8DC695CF-6C93-47A3-B768-8733770181D1}"/>
</file>

<file path=customXml/itemProps3.xml><?xml version="1.0" encoding="utf-8"?>
<ds:datastoreItem xmlns:ds="http://schemas.openxmlformats.org/officeDocument/2006/customXml" ds:itemID="{A5F92341-A02D-4E20-AA06-1057DEFF231F}"/>
</file>

<file path=customXml/itemProps4.xml><?xml version="1.0" encoding="utf-8"?>
<ds:datastoreItem xmlns:ds="http://schemas.openxmlformats.org/officeDocument/2006/customXml" ds:itemID="{1581F9DD-22ED-481E-AE33-14F92442F653}"/>
</file>

<file path=customXml/itemProps5.xml><?xml version="1.0" encoding="utf-8"?>
<ds:datastoreItem xmlns:ds="http://schemas.openxmlformats.org/officeDocument/2006/customXml" ds:itemID="{AC1EDC33-C402-4314-AD6C-7BBB5011AA6D}"/>
</file>

<file path=docProps/app.xml><?xml version="1.0" encoding="utf-8"?>
<Properties xmlns="http://schemas.openxmlformats.org/officeDocument/2006/extended-properties" xmlns:vt="http://schemas.openxmlformats.org/officeDocument/2006/docPropsVTypes">
  <Template>DHHS Presentation 01 Navy 2765 for Office 2007 and 2010</Template>
  <TotalTime>9519</TotalTime>
  <Words>851</Words>
  <Application>Microsoft Office PowerPoint</Application>
  <PresentationFormat>On-screen Show (4:3)</PresentationFormat>
  <Paragraphs>161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DHHS Presentation 01 Navy 2765 for Office 2007 and 2010</vt:lpstr>
      <vt:lpstr>PUBLIC HOUSING  RENEWAL PROGRAM</vt:lpstr>
      <vt:lpstr>Agenda</vt:lpstr>
      <vt:lpstr>Social Housing &amp; Homelessness Demand</vt:lpstr>
      <vt:lpstr>Homes for Victorians</vt:lpstr>
      <vt:lpstr>Public Housing</vt:lpstr>
      <vt:lpstr>Current housing</vt:lpstr>
      <vt:lpstr>Auditor General Report</vt:lpstr>
      <vt:lpstr>Proposed Development Process / Model</vt:lpstr>
      <vt:lpstr>Value for Money</vt:lpstr>
      <vt:lpstr>Program Objectives</vt:lpstr>
      <vt:lpstr>Dwelling Numbers</vt:lpstr>
      <vt:lpstr>Tenant Engagement and Relocation Process</vt:lpstr>
      <vt:lpstr>Community Housing</vt:lpstr>
      <vt:lpstr>People</vt:lpstr>
    </vt:vector>
  </TitlesOfParts>
  <Company>Victorian Government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(32pt)</dc:title>
  <dc:creator>Julian Wright (DHHS)</dc:creator>
  <cp:lastModifiedBy>Julian Wright (DHHS)</cp:lastModifiedBy>
  <cp:revision>238</cp:revision>
  <cp:lastPrinted>2018-02-16T02:04:37Z</cp:lastPrinted>
  <dcterms:created xsi:type="dcterms:W3CDTF">2018-02-07T10:29:26Z</dcterms:created>
  <dcterms:modified xsi:type="dcterms:W3CDTF">2018-02-18T21:40:11Z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  <property fmtid="{D5CDD505-2E9C-101B-9397-08002B2CF9AE}" pid="3" name="ContentTypeId">
    <vt:lpwstr>0x010100A6113086DC73B842B7D060591F1D1F2D020200C0720D9A5485ED45ADC2FF5EDE309FA7</vt:lpwstr>
  </property>
  <property fmtid="{D5CDD505-2E9C-101B-9397-08002B2CF9AE}" pid="4" name="Hansard Member">
    <vt:lpwstr/>
  </property>
  <property fmtid="{D5CDD505-2E9C-101B-9397-08002B2CF9AE}" pid="5" name="Committee Inquiry">
    <vt:lpwstr>181;#Inquiry into the Public Housing Renewal Program|45fe79ed-b3bf-4a4a-9bd7-1eb261f356bf</vt:lpwstr>
  </property>
  <property fmtid="{D5CDD505-2E9C-101B-9397-08002B2CF9AE}" pid="6" name="House">
    <vt:lpwstr>1;#Legislative Council|6c85d7f4-b2da-4436-92e1-7df20d4cb55e</vt:lpwstr>
  </property>
  <property fmtid="{D5CDD505-2E9C-101B-9397-08002B2CF9AE}" pid="7" name="Committee">
    <vt:lpwstr>60;#Legislative Council Legal and Social Issues Committee|6dfd0079-43dc-4beb-a803-c5397f518775</vt:lpwstr>
  </property>
  <property fmtid="{D5CDD505-2E9C-101B-9397-08002B2CF9AE}" pid="8" name="Committee Type">
    <vt:lpwstr>82;#Standing|c6eac104-10be-430c-9143-8ced1c7c473c</vt:lpwstr>
  </property>
  <property fmtid="{D5CDD505-2E9C-101B-9397-08002B2CF9AE}" pid="9" name="_dlc_DocIdItemGuid">
    <vt:lpwstr>a7493f8c-8359-42cb-8a7d-ca8ee729b566</vt:lpwstr>
  </property>
</Properties>
</file>